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68" r:id="rId2"/>
  </p:sldIdLst>
  <p:sldSz cx="28803600" cy="43205400"/>
  <p:notesSz cx="7102475" cy="10234613"/>
  <p:defaultTextStyle>
    <a:defPPr>
      <a:defRPr lang="pt-PT"/>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D13F"/>
    <a:srgbClr val="DF1717"/>
    <a:srgbClr val="9C1010"/>
    <a:srgbClr val="CDDDAD"/>
    <a:srgbClr val="FF3300"/>
    <a:srgbClr val="C61414"/>
    <a:srgbClr val="CC0000"/>
    <a:srgbClr val="CEEAB0"/>
    <a:srgbClr val="DFED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0" autoAdjust="0"/>
    <p:restoredTop sz="94637" autoAdjust="0"/>
  </p:normalViewPr>
  <p:slideViewPr>
    <p:cSldViewPr>
      <p:cViewPr>
        <p:scale>
          <a:sx n="37" d="100"/>
          <a:sy n="37" d="100"/>
        </p:scale>
        <p:origin x="-640" y="5968"/>
      </p:cViewPr>
      <p:guideLst>
        <p:guide orient="horz" pos="13608"/>
        <p:guide pos="9072"/>
      </p:guideLst>
    </p:cSldViewPr>
  </p:slideViewPr>
  <p:notesTextViewPr>
    <p:cViewPr>
      <p:scale>
        <a:sx n="100" d="100"/>
        <a:sy n="100" d="100"/>
      </p:scale>
      <p:origin x="0" y="0"/>
    </p:cViewPr>
  </p:notesTextViewPr>
  <p:notesViewPr>
    <p:cSldViewPr>
      <p:cViewPr varScale="1">
        <p:scale>
          <a:sx n="52" d="100"/>
          <a:sy n="52" d="100"/>
        </p:scale>
        <p:origin x="-262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 Id="rId2"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 Id="rId2"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 Id="rId2"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1"/>
    </mc:Choice>
    <mc:Fallback>
      <c:style val="31"/>
    </mc:Fallback>
  </mc:AlternateContent>
  <c:chart>
    <c:autoTitleDeleted val="0"/>
    <c:view3D>
      <c:rotX val="10"/>
      <c:rotY val="20"/>
      <c:depthPercent val="110"/>
      <c:rAngAx val="0"/>
      <c:perspective val="30"/>
    </c:view3D>
    <c:floor>
      <c:thickness val="0"/>
    </c:floor>
    <c:sideWall>
      <c:thickness val="0"/>
    </c:sideWall>
    <c:backWall>
      <c:thickness val="0"/>
    </c:backWall>
    <c:plotArea>
      <c:layout>
        <c:manualLayout>
          <c:layoutTarget val="inner"/>
          <c:xMode val="edge"/>
          <c:yMode val="edge"/>
          <c:x val="0.0"/>
          <c:y val="0.0253966476425112"/>
          <c:w val="0.9838779058942"/>
          <c:h val="0.840071443902738"/>
        </c:manualLayout>
      </c:layout>
      <c:bar3DChart>
        <c:barDir val="col"/>
        <c:grouping val="standard"/>
        <c:varyColors val="0"/>
        <c:ser>
          <c:idx val="0"/>
          <c:order val="0"/>
          <c:tx>
            <c:strRef>
              <c:f>Sheet1!$B$1</c:f>
              <c:strCache>
                <c:ptCount val="1"/>
                <c:pt idx="0">
                  <c:v>No</c:v>
                </c:pt>
              </c:strCache>
            </c:strRef>
          </c:tx>
          <c:spPr>
            <a:solidFill>
              <a:schemeClr val="accent5"/>
            </a:solidFill>
          </c:spPr>
          <c:invertIfNegative val="0"/>
          <c:cat>
            <c:strRef>
              <c:f>Sheet1!$A$2:$A$5</c:f>
              <c:strCache>
                <c:ptCount val="4"/>
                <c:pt idx="0">
                  <c:v>SAS</c:v>
                </c:pt>
                <c:pt idx="1">
                  <c:v>ST</c:v>
                </c:pt>
                <c:pt idx="2">
                  <c:v>DA</c:v>
                </c:pt>
                <c:pt idx="3">
                  <c:v>DS</c:v>
                </c:pt>
              </c:strCache>
            </c:strRef>
          </c:cat>
          <c:val>
            <c:numRef>
              <c:f>Sheet1!$B$2:$B$5</c:f>
              <c:numCache>
                <c:formatCode>General</c:formatCode>
                <c:ptCount val="4"/>
                <c:pt idx="0">
                  <c:v>33.28</c:v>
                </c:pt>
                <c:pt idx="1">
                  <c:v>32.5</c:v>
                </c:pt>
                <c:pt idx="2">
                  <c:v>2.39</c:v>
                </c:pt>
                <c:pt idx="3">
                  <c:v>6.5</c:v>
                </c:pt>
              </c:numCache>
            </c:numRef>
          </c:val>
        </c:ser>
        <c:ser>
          <c:idx val="1"/>
          <c:order val="1"/>
          <c:tx>
            <c:strRef>
              <c:f>Sheet1!$C$1</c:f>
              <c:strCache>
                <c:ptCount val="1"/>
                <c:pt idx="0">
                  <c:v>Yes</c:v>
                </c:pt>
              </c:strCache>
            </c:strRef>
          </c:tx>
          <c:spPr>
            <a:solidFill>
              <a:schemeClr val="accent1">
                <a:lumMod val="20000"/>
                <a:lumOff val="80000"/>
              </a:schemeClr>
            </a:solidFill>
            <a:ln>
              <a:noFill/>
            </a:ln>
            <a:effectLst>
              <a:outerShdw blurRad="40000" dist="23000" dir="5400000" rotWithShape="0">
                <a:srgbClr val="1F497D">
                  <a:lumMod val="40000"/>
                  <a:lumOff val="60000"/>
                  <a:alpha val="50000"/>
                </a:srgbClr>
              </a:outerShdw>
            </a:effectLst>
          </c:spPr>
          <c:invertIfNegative val="0"/>
          <c:cat>
            <c:strRef>
              <c:f>Sheet1!$A$2:$A$5</c:f>
              <c:strCache>
                <c:ptCount val="4"/>
                <c:pt idx="0">
                  <c:v>SAS</c:v>
                </c:pt>
                <c:pt idx="1">
                  <c:v>ST</c:v>
                </c:pt>
                <c:pt idx="2">
                  <c:v>DA</c:v>
                </c:pt>
                <c:pt idx="3">
                  <c:v>DS</c:v>
                </c:pt>
              </c:strCache>
            </c:strRef>
          </c:cat>
          <c:val>
            <c:numRef>
              <c:f>Sheet1!$C$2:$C$5</c:f>
              <c:numCache>
                <c:formatCode>General</c:formatCode>
                <c:ptCount val="4"/>
                <c:pt idx="0">
                  <c:v>40.29000000000001</c:v>
                </c:pt>
                <c:pt idx="1">
                  <c:v>36.79000000000001</c:v>
                </c:pt>
                <c:pt idx="2">
                  <c:v>5.54</c:v>
                </c:pt>
                <c:pt idx="3">
                  <c:v>12.21</c:v>
                </c:pt>
              </c:numCache>
            </c:numRef>
          </c:val>
        </c:ser>
        <c:dLbls>
          <c:showLegendKey val="0"/>
          <c:showVal val="0"/>
          <c:showCatName val="0"/>
          <c:showSerName val="0"/>
          <c:showPercent val="0"/>
          <c:showBubbleSize val="0"/>
        </c:dLbls>
        <c:gapWidth val="149"/>
        <c:gapDepth val="151"/>
        <c:shape val="cylinder"/>
        <c:axId val="2068163832"/>
        <c:axId val="2068167032"/>
        <c:axId val="2068169896"/>
      </c:bar3DChart>
      <c:catAx>
        <c:axId val="2068163832"/>
        <c:scaling>
          <c:orientation val="minMax"/>
        </c:scaling>
        <c:delete val="0"/>
        <c:axPos val="b"/>
        <c:majorTickMark val="out"/>
        <c:minorTickMark val="none"/>
        <c:tickLblPos val="nextTo"/>
        <c:txPr>
          <a:bodyPr/>
          <a:lstStyle/>
          <a:p>
            <a:pPr>
              <a:defRPr sz="2800" b="0">
                <a:solidFill>
                  <a:schemeClr val="bg1"/>
                </a:solidFill>
              </a:defRPr>
            </a:pPr>
            <a:endParaRPr lang="en-US"/>
          </a:p>
        </c:txPr>
        <c:crossAx val="2068167032"/>
        <c:crosses val="autoZero"/>
        <c:auto val="1"/>
        <c:lblAlgn val="ctr"/>
        <c:lblOffset val="100"/>
        <c:noMultiLvlLbl val="0"/>
      </c:catAx>
      <c:valAx>
        <c:axId val="2068167032"/>
        <c:scaling>
          <c:orientation val="minMax"/>
        </c:scaling>
        <c:delete val="1"/>
        <c:axPos val="l"/>
        <c:numFmt formatCode="General" sourceLinked="1"/>
        <c:majorTickMark val="out"/>
        <c:minorTickMark val="none"/>
        <c:tickLblPos val="none"/>
        <c:crossAx val="2068163832"/>
        <c:crosses val="autoZero"/>
        <c:crossBetween val="between"/>
      </c:valAx>
      <c:serAx>
        <c:axId val="2068169896"/>
        <c:scaling>
          <c:orientation val="minMax"/>
        </c:scaling>
        <c:delete val="1"/>
        <c:axPos val="b"/>
        <c:majorTickMark val="out"/>
        <c:minorTickMark val="none"/>
        <c:tickLblPos val="none"/>
        <c:crossAx val="2068167032"/>
        <c:crosses val="autoZero"/>
      </c:serAx>
    </c:plotArea>
    <c:legend>
      <c:legendPos val="r"/>
      <c:layout>
        <c:manualLayout>
          <c:xMode val="edge"/>
          <c:yMode val="edge"/>
          <c:x val="0.585003779501106"/>
          <c:y val="0.133968679770634"/>
          <c:w val="0.273820738015523"/>
          <c:h val="0.16602541797816"/>
        </c:manualLayout>
      </c:layout>
      <c:overlay val="0"/>
      <c:txPr>
        <a:bodyPr/>
        <a:lstStyle/>
        <a:p>
          <a:pPr>
            <a:defRPr sz="2800">
              <a:solidFill>
                <a:schemeClr val="bg1"/>
              </a:solidFill>
            </a:defRPr>
          </a:pPr>
          <a:endParaRPr lang="en-US"/>
        </a:p>
      </c:txPr>
    </c:legend>
    <c:plotVisOnly val="1"/>
    <c:dispBlanksAs val="gap"/>
    <c:showDLblsOverMax val="0"/>
  </c:chart>
  <c:txPr>
    <a:bodyPr/>
    <a:lstStyle/>
    <a:p>
      <a:pPr>
        <a:defRPr sz="1800" b="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view3D>
      <c:rotX val="15"/>
      <c:rotY val="20"/>
      <c:depthPercent val="80"/>
      <c:rAngAx val="1"/>
    </c:view3D>
    <c:floor>
      <c:thickness val="0"/>
    </c:floor>
    <c:sideWall>
      <c:thickness val="0"/>
    </c:sideWall>
    <c:backWall>
      <c:thickness val="0"/>
    </c:backWall>
    <c:plotArea>
      <c:layout>
        <c:manualLayout>
          <c:layoutTarget val="inner"/>
          <c:xMode val="edge"/>
          <c:yMode val="edge"/>
          <c:x val="0.0514616281177201"/>
          <c:y val="0.0814809111863901"/>
          <c:w val="0.948538371882277"/>
          <c:h val="0.738495268624545"/>
        </c:manualLayout>
      </c:layout>
      <c:bar3DChart>
        <c:barDir val="col"/>
        <c:grouping val="clustered"/>
        <c:varyColors val="0"/>
        <c:ser>
          <c:idx val="0"/>
          <c:order val="0"/>
          <c:tx>
            <c:strRef>
              <c:f>Sheet1!$B$1</c:f>
              <c:strCache>
                <c:ptCount val="1"/>
                <c:pt idx="0">
                  <c:v>No</c:v>
                </c:pt>
              </c:strCache>
            </c:strRef>
          </c:tx>
          <c:spPr>
            <a:solidFill>
              <a:srgbClr val="92D050"/>
            </a:solidFill>
            <a:scene3d>
              <a:camera prst="orthographicFront"/>
              <a:lightRig rig="threePt" dir="t"/>
            </a:scene3d>
            <a:sp3d>
              <a:bevelT w="19050" h="31750" prst="angle"/>
              <a:bevelB w="0" h="0"/>
            </a:sp3d>
          </c:spPr>
          <c:invertIfNegative val="0"/>
          <c:cat>
            <c:strRef>
              <c:f>Sheet1!$A$2:$A$5</c:f>
              <c:strCache>
                <c:ptCount val="4"/>
                <c:pt idx="0">
                  <c:v>SAS</c:v>
                </c:pt>
                <c:pt idx="1">
                  <c:v>ST</c:v>
                </c:pt>
                <c:pt idx="2">
                  <c:v>DA</c:v>
                </c:pt>
                <c:pt idx="3">
                  <c:v>DS</c:v>
                </c:pt>
              </c:strCache>
            </c:strRef>
          </c:cat>
          <c:val>
            <c:numRef>
              <c:f>Sheet1!$B$2:$B$5</c:f>
              <c:numCache>
                <c:formatCode>General</c:formatCode>
                <c:ptCount val="4"/>
                <c:pt idx="0">
                  <c:v>29.93</c:v>
                </c:pt>
                <c:pt idx="1">
                  <c:v>31.43</c:v>
                </c:pt>
                <c:pt idx="2">
                  <c:v>2.5</c:v>
                </c:pt>
                <c:pt idx="3">
                  <c:v>5.930000000000002</c:v>
                </c:pt>
              </c:numCache>
            </c:numRef>
          </c:val>
        </c:ser>
        <c:ser>
          <c:idx val="1"/>
          <c:order val="1"/>
          <c:tx>
            <c:strRef>
              <c:f>Sheet1!$C$1</c:f>
              <c:strCache>
                <c:ptCount val="1"/>
                <c:pt idx="0">
                  <c:v>Yes</c:v>
                </c:pt>
              </c:strCache>
            </c:strRef>
          </c:tx>
          <c:spPr>
            <a:solidFill>
              <a:srgbClr val="CEEAB0"/>
            </a:solidFill>
            <a:scene3d>
              <a:camera prst="orthographicFront"/>
              <a:lightRig rig="threePt" dir="t"/>
            </a:scene3d>
            <a:sp3d>
              <a:bevelT w="19050" h="31750" prst="angle"/>
              <a:bevelB w="0" h="0"/>
            </a:sp3d>
          </c:spPr>
          <c:invertIfNegative val="0"/>
          <c:cat>
            <c:strRef>
              <c:f>Sheet1!$A$2:$A$5</c:f>
              <c:strCache>
                <c:ptCount val="4"/>
                <c:pt idx="0">
                  <c:v>SAS</c:v>
                </c:pt>
                <c:pt idx="1">
                  <c:v>ST</c:v>
                </c:pt>
                <c:pt idx="2">
                  <c:v>DA</c:v>
                </c:pt>
                <c:pt idx="3">
                  <c:v>DS</c:v>
                </c:pt>
              </c:strCache>
            </c:strRef>
          </c:cat>
          <c:val>
            <c:numRef>
              <c:f>Sheet1!$C$2:$C$5</c:f>
              <c:numCache>
                <c:formatCode>General</c:formatCode>
                <c:ptCount val="4"/>
                <c:pt idx="0">
                  <c:v>40.96</c:v>
                </c:pt>
                <c:pt idx="1">
                  <c:v>36.71</c:v>
                </c:pt>
                <c:pt idx="2">
                  <c:v>5.04</c:v>
                </c:pt>
                <c:pt idx="3">
                  <c:v>11.68</c:v>
                </c:pt>
              </c:numCache>
            </c:numRef>
          </c:val>
        </c:ser>
        <c:dLbls>
          <c:showLegendKey val="0"/>
          <c:showVal val="0"/>
          <c:showCatName val="0"/>
          <c:showSerName val="0"/>
          <c:showPercent val="0"/>
          <c:showBubbleSize val="0"/>
        </c:dLbls>
        <c:gapWidth val="17"/>
        <c:gapDepth val="322"/>
        <c:shape val="cylinder"/>
        <c:axId val="2068254328"/>
        <c:axId val="2068257528"/>
        <c:axId val="0"/>
      </c:bar3DChart>
      <c:catAx>
        <c:axId val="2068254328"/>
        <c:scaling>
          <c:orientation val="minMax"/>
        </c:scaling>
        <c:delete val="0"/>
        <c:axPos val="b"/>
        <c:majorTickMark val="out"/>
        <c:minorTickMark val="none"/>
        <c:tickLblPos val="nextTo"/>
        <c:txPr>
          <a:bodyPr/>
          <a:lstStyle/>
          <a:p>
            <a:pPr>
              <a:defRPr sz="2800">
                <a:solidFill>
                  <a:schemeClr val="bg1"/>
                </a:solidFill>
              </a:defRPr>
            </a:pPr>
            <a:endParaRPr lang="en-US"/>
          </a:p>
        </c:txPr>
        <c:crossAx val="2068257528"/>
        <c:crosses val="autoZero"/>
        <c:auto val="1"/>
        <c:lblAlgn val="ctr"/>
        <c:lblOffset val="100"/>
        <c:noMultiLvlLbl val="0"/>
      </c:catAx>
      <c:valAx>
        <c:axId val="2068257528"/>
        <c:scaling>
          <c:orientation val="minMax"/>
        </c:scaling>
        <c:delete val="1"/>
        <c:axPos val="l"/>
        <c:numFmt formatCode="General" sourceLinked="1"/>
        <c:majorTickMark val="out"/>
        <c:minorTickMark val="none"/>
        <c:tickLblPos val="none"/>
        <c:crossAx val="2068254328"/>
        <c:crosses val="autoZero"/>
        <c:crossBetween val="between"/>
      </c:valAx>
    </c:plotArea>
    <c:legend>
      <c:legendPos val="r"/>
      <c:layout>
        <c:manualLayout>
          <c:xMode val="edge"/>
          <c:yMode val="edge"/>
          <c:x val="0.621454126835552"/>
          <c:y val="0.213344100165396"/>
          <c:w val="0.270212723224884"/>
          <c:h val="0.130561023622047"/>
        </c:manualLayout>
      </c:layout>
      <c:overlay val="0"/>
      <c:spPr>
        <a:noFill/>
        <a:ln>
          <a:noFill/>
        </a:ln>
      </c:spPr>
      <c:txPr>
        <a:bodyPr/>
        <a:lstStyle/>
        <a:p>
          <a:pPr>
            <a:defRPr sz="2800">
              <a:solidFill>
                <a:schemeClr val="bg1"/>
              </a:solidFill>
            </a:defRPr>
          </a:pPr>
          <a:endParaRPr lang="en-US"/>
        </a:p>
      </c:txPr>
    </c:legend>
    <c:plotVisOnly val="1"/>
    <c:dispBlanksAs val="gap"/>
    <c:showDLblsOverMax val="0"/>
  </c:chart>
  <c:spPr>
    <a:noFill/>
    <a:ln>
      <a:noFill/>
    </a:ln>
    <a:scene3d>
      <a:camera prst="orthographicFront"/>
      <a:lightRig rig="threePt" dir="t"/>
    </a:scene3d>
    <a:sp3d/>
  </c:spPr>
  <c:txPr>
    <a:bodyPr/>
    <a:lstStyle/>
    <a:p>
      <a:pPr>
        <a:defRPr sz="12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spPr>
        <a:noFill/>
        <a:ln w="25400">
          <a:noFill/>
        </a:ln>
      </c:spPr>
    </c:floor>
    <c:sideWall>
      <c:thickness val="0"/>
      <c:spPr>
        <a:noFill/>
        <a:ln w="25400">
          <a:noFill/>
        </a:ln>
      </c:spPr>
    </c:sideWall>
    <c:backWall>
      <c:thickness val="0"/>
      <c:spPr>
        <a:noFill/>
        <a:ln w="25400">
          <a:noFill/>
        </a:ln>
      </c:spPr>
    </c:backWall>
    <c:plotArea>
      <c:layout>
        <c:manualLayout>
          <c:layoutTarget val="inner"/>
          <c:xMode val="edge"/>
          <c:yMode val="edge"/>
          <c:x val="0.237694946847662"/>
          <c:y val="0.0560703764880814"/>
          <c:w val="0.76230505315234"/>
          <c:h val="0.943929623511921"/>
        </c:manualLayout>
      </c:layout>
      <c:bar3DChart>
        <c:barDir val="bar"/>
        <c:grouping val="stacked"/>
        <c:varyColors val="0"/>
        <c:ser>
          <c:idx val="0"/>
          <c:order val="0"/>
          <c:tx>
            <c:strRef>
              <c:f>Sheet1!$B$1</c:f>
              <c:strCache>
                <c:ptCount val="1"/>
                <c:pt idx="0">
                  <c:v>Column1</c:v>
                </c:pt>
              </c:strCache>
            </c:strRef>
          </c:tx>
          <c:spPr>
            <a:gradFill flip="none" rotWithShape="1">
              <a:gsLst>
                <a:gs pos="0">
                  <a:srgbClr val="FFF200"/>
                </a:gs>
                <a:gs pos="45000">
                  <a:srgbClr val="FF7A00"/>
                </a:gs>
                <a:gs pos="70000">
                  <a:srgbClr val="FF0300"/>
                </a:gs>
                <a:gs pos="100000">
                  <a:srgbClr val="DF1717"/>
                </a:gs>
              </a:gsLst>
              <a:lin ang="10800000" scaled="1"/>
              <a:tileRect/>
            </a:gradFill>
          </c:spPr>
          <c:invertIfNegative val="0"/>
          <c:dPt>
            <c:idx val="1"/>
            <c:invertIfNegative val="1"/>
            <c:bubble3D val="0"/>
          </c:dPt>
          <c:cat>
            <c:strRef>
              <c:f>Sheet1!$A$2:$A$4</c:f>
              <c:strCache>
                <c:ptCount val="3"/>
                <c:pt idx="0">
                  <c:v>Mens</c:v>
                </c:pt>
                <c:pt idx="2">
                  <c:v>Women</c:v>
                </c:pt>
              </c:strCache>
            </c:strRef>
          </c:cat>
          <c:val>
            <c:numRef>
              <c:f>Sheet1!$B$2:$B$4</c:f>
              <c:numCache>
                <c:formatCode>General</c:formatCode>
                <c:ptCount val="3"/>
                <c:pt idx="0" formatCode="0.00%">
                  <c:v>0.7898</c:v>
                </c:pt>
                <c:pt idx="2" formatCode="0.00%">
                  <c:v>0.304</c:v>
                </c:pt>
              </c:numCache>
            </c:numRef>
          </c:val>
        </c:ser>
        <c:dLbls>
          <c:showLegendKey val="0"/>
          <c:showVal val="0"/>
          <c:showCatName val="0"/>
          <c:showSerName val="0"/>
          <c:showPercent val="0"/>
          <c:showBubbleSize val="0"/>
        </c:dLbls>
        <c:gapWidth val="40"/>
        <c:shape val="cylinder"/>
        <c:axId val="2068320728"/>
        <c:axId val="2068323960"/>
        <c:axId val="0"/>
      </c:bar3DChart>
      <c:catAx>
        <c:axId val="2068320728"/>
        <c:scaling>
          <c:orientation val="minMax"/>
        </c:scaling>
        <c:delete val="0"/>
        <c:axPos val="l"/>
        <c:majorTickMark val="none"/>
        <c:minorTickMark val="none"/>
        <c:tickLblPos val="nextTo"/>
        <c:txPr>
          <a:bodyPr/>
          <a:lstStyle/>
          <a:p>
            <a:pPr>
              <a:defRPr sz="3600">
                <a:solidFill>
                  <a:schemeClr val="bg1"/>
                </a:solidFill>
              </a:defRPr>
            </a:pPr>
            <a:endParaRPr lang="en-US"/>
          </a:p>
        </c:txPr>
        <c:crossAx val="2068323960"/>
        <c:crosses val="autoZero"/>
        <c:auto val="1"/>
        <c:lblAlgn val="ctr"/>
        <c:lblOffset val="100"/>
        <c:noMultiLvlLbl val="0"/>
      </c:catAx>
      <c:valAx>
        <c:axId val="2068323960"/>
        <c:scaling>
          <c:orientation val="minMax"/>
        </c:scaling>
        <c:delete val="1"/>
        <c:axPos val="b"/>
        <c:numFmt formatCode="0.00%" sourceLinked="1"/>
        <c:majorTickMark val="out"/>
        <c:minorTickMark val="none"/>
        <c:tickLblPos val="none"/>
        <c:crossAx val="2068320728"/>
        <c:crosses val="autoZero"/>
        <c:crossBetween val="between"/>
      </c:valAx>
      <c:spPr>
        <a:noFill/>
        <a:ln w="25400">
          <a:noFill/>
        </a:ln>
      </c:spPr>
    </c:plotArea>
    <c:plotVisOnly val="1"/>
    <c:dispBlanksAs val="gap"/>
    <c:showDLblsOverMax val="0"/>
  </c:chart>
  <c:spPr>
    <a:noFill/>
    <a:ln>
      <a:noFill/>
    </a:ln>
  </c:spPr>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0.21569</cdr:x>
      <cdr:y>0.05724</cdr:y>
    </cdr:from>
    <cdr:to>
      <cdr:x>0.31793</cdr:x>
      <cdr:y>0.12675</cdr:y>
    </cdr:to>
    <cdr:sp macro="" textlink="">
      <cdr:nvSpPr>
        <cdr:cNvPr id="2" name="TextBox 1"/>
        <cdr:cNvSpPr txBox="1"/>
      </cdr:nvSpPr>
      <cdr:spPr>
        <a:xfrm xmlns:a="http://schemas.openxmlformats.org/drawingml/2006/main">
          <a:off x="2200290" y="425056"/>
          <a:ext cx="1043000" cy="516173"/>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smtClean="0">
              <a:solidFill>
                <a:schemeClr val="bg1"/>
              </a:solidFill>
            </a:rPr>
            <a:t>40,29</a:t>
          </a:r>
          <a:endParaRPr lang="pt-PT" sz="2800" dirty="0">
            <a:solidFill>
              <a:schemeClr val="bg1"/>
            </a:solidFill>
          </a:endParaRPr>
        </a:p>
      </cdr:txBody>
    </cdr:sp>
  </cdr:relSizeAnchor>
  <cdr:relSizeAnchor xmlns:cdr="http://schemas.openxmlformats.org/drawingml/2006/chartDrawing">
    <cdr:from>
      <cdr:x>0.11064</cdr:x>
      <cdr:y>0.17268</cdr:y>
    </cdr:from>
    <cdr:to>
      <cdr:x>0.21149</cdr:x>
      <cdr:y>0.23786</cdr:y>
    </cdr:to>
    <cdr:sp macro="" textlink="">
      <cdr:nvSpPr>
        <cdr:cNvPr id="6" name="TextBox 5"/>
        <cdr:cNvSpPr txBox="1"/>
      </cdr:nvSpPr>
      <cdr:spPr>
        <a:xfrm xmlns:a="http://schemas.openxmlformats.org/drawingml/2006/main">
          <a:off x="1128720" y="1282312"/>
          <a:ext cx="1028743" cy="484019"/>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smtClean="0">
              <a:solidFill>
                <a:schemeClr val="bg1"/>
              </a:solidFill>
              <a:latin typeface="+mn-lt"/>
              <a:ea typeface="+mn-ea"/>
              <a:cs typeface="+mn-cs"/>
            </a:rPr>
            <a:t>33,28</a:t>
          </a:r>
          <a:endParaRPr lang="pt-PT" sz="2800" dirty="0">
            <a:solidFill>
              <a:schemeClr val="bg1"/>
            </a:solidFill>
          </a:endParaRPr>
        </a:p>
      </cdr:txBody>
    </cdr:sp>
  </cdr:relSizeAnchor>
  <cdr:relSizeAnchor xmlns:cdr="http://schemas.openxmlformats.org/drawingml/2006/chartDrawing">
    <cdr:from>
      <cdr:x>0.31373</cdr:x>
      <cdr:y>0.19192</cdr:y>
    </cdr:from>
    <cdr:to>
      <cdr:x>0.41736</cdr:x>
      <cdr:y>0.25974</cdr:y>
    </cdr:to>
    <cdr:sp macro="" textlink="">
      <cdr:nvSpPr>
        <cdr:cNvPr id="7" name="TextBox 6"/>
        <cdr:cNvSpPr txBox="1"/>
      </cdr:nvSpPr>
      <cdr:spPr>
        <a:xfrm xmlns:a="http://schemas.openxmlformats.org/drawingml/2006/main">
          <a:off x="3200422" y="1425188"/>
          <a:ext cx="1057258" cy="50362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smtClean="0">
              <a:solidFill>
                <a:schemeClr val="bg1"/>
              </a:solidFill>
              <a:latin typeface="+mn-lt"/>
              <a:ea typeface="+mn-ea"/>
              <a:cs typeface="+mn-cs"/>
            </a:rPr>
            <a:t>32,50</a:t>
          </a:r>
          <a:endParaRPr lang="pt-PT" sz="2800" dirty="0">
            <a:solidFill>
              <a:schemeClr val="bg1"/>
            </a:solidFill>
          </a:endParaRPr>
        </a:p>
      </cdr:txBody>
    </cdr:sp>
  </cdr:relSizeAnchor>
  <cdr:relSizeAnchor xmlns:cdr="http://schemas.openxmlformats.org/drawingml/2006/chartDrawing">
    <cdr:from>
      <cdr:x>0.51681</cdr:x>
      <cdr:y>0.57672</cdr:y>
    </cdr:from>
    <cdr:to>
      <cdr:x>0.60784</cdr:x>
      <cdr:y>0.64406</cdr:y>
    </cdr:to>
    <cdr:sp macro="" textlink="">
      <cdr:nvSpPr>
        <cdr:cNvPr id="8" name="TextBox 7"/>
        <cdr:cNvSpPr txBox="1"/>
      </cdr:nvSpPr>
      <cdr:spPr>
        <a:xfrm xmlns:a="http://schemas.openxmlformats.org/drawingml/2006/main">
          <a:off x="5272124" y="4282708"/>
          <a:ext cx="928694"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a:solidFill>
                <a:schemeClr val="bg1"/>
              </a:solidFill>
              <a:latin typeface="+mn-lt"/>
              <a:ea typeface="+mn-ea"/>
              <a:cs typeface="+mn-cs"/>
            </a:rPr>
            <a:t>2,39</a:t>
          </a:r>
          <a:endParaRPr lang="pt-PT" sz="2800" dirty="0">
            <a:solidFill>
              <a:schemeClr val="bg1"/>
            </a:solidFill>
          </a:endParaRPr>
        </a:p>
      </cdr:txBody>
    </cdr:sp>
  </cdr:relSizeAnchor>
  <cdr:relSizeAnchor xmlns:cdr="http://schemas.openxmlformats.org/drawingml/2006/chartDrawing">
    <cdr:from>
      <cdr:x>0.71289</cdr:x>
      <cdr:y>0.55748</cdr:y>
    </cdr:from>
    <cdr:to>
      <cdr:x>0.79692</cdr:x>
      <cdr:y>0.6152</cdr:y>
    </cdr:to>
    <cdr:sp macro="" textlink="">
      <cdr:nvSpPr>
        <cdr:cNvPr id="9" name="TextBox 8"/>
        <cdr:cNvSpPr txBox="1"/>
      </cdr:nvSpPr>
      <cdr:spPr>
        <a:xfrm xmlns:a="http://schemas.openxmlformats.org/drawingml/2006/main">
          <a:off x="7272388" y="4139832"/>
          <a:ext cx="857256" cy="428628"/>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smtClean="0">
              <a:solidFill>
                <a:schemeClr val="bg1"/>
              </a:solidFill>
              <a:latin typeface="+mn-lt"/>
              <a:ea typeface="+mn-ea"/>
              <a:cs typeface="+mn-cs"/>
            </a:rPr>
            <a:t>6,50</a:t>
          </a:r>
          <a:endParaRPr lang="pt-PT" sz="2800" dirty="0">
            <a:solidFill>
              <a:schemeClr val="bg1"/>
            </a:solidFill>
          </a:endParaRPr>
        </a:p>
      </cdr:txBody>
    </cdr:sp>
  </cdr:relSizeAnchor>
  <cdr:relSizeAnchor xmlns:cdr="http://schemas.openxmlformats.org/drawingml/2006/chartDrawing">
    <cdr:from>
      <cdr:x>0.39776</cdr:x>
      <cdr:y>0.10534</cdr:y>
    </cdr:from>
    <cdr:to>
      <cdr:x>0.50281</cdr:x>
      <cdr:y>0.17749</cdr:y>
    </cdr:to>
    <cdr:sp macro="" textlink="">
      <cdr:nvSpPr>
        <cdr:cNvPr id="10" name="TextBox 9"/>
        <cdr:cNvSpPr txBox="1"/>
      </cdr:nvSpPr>
      <cdr:spPr>
        <a:xfrm xmlns:a="http://schemas.openxmlformats.org/drawingml/2006/main">
          <a:off x="4057678" y="782246"/>
          <a:ext cx="1071618" cy="535778"/>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a:solidFill>
                <a:schemeClr val="bg1"/>
              </a:solidFill>
              <a:latin typeface="+mn-lt"/>
              <a:ea typeface="+mn-ea"/>
              <a:cs typeface="+mn-cs"/>
            </a:rPr>
            <a:t>36,79</a:t>
          </a:r>
          <a:endParaRPr lang="pt-PT" sz="2800" dirty="0">
            <a:solidFill>
              <a:schemeClr val="bg1"/>
            </a:solidFill>
          </a:endParaRPr>
        </a:p>
      </cdr:txBody>
    </cdr:sp>
  </cdr:relSizeAnchor>
  <cdr:relSizeAnchor xmlns:cdr="http://schemas.openxmlformats.org/drawingml/2006/chartDrawing">
    <cdr:from>
      <cdr:x>0.78291</cdr:x>
      <cdr:y>0.39394</cdr:y>
    </cdr:from>
    <cdr:to>
      <cdr:x>0.93277</cdr:x>
      <cdr:y>0.47234</cdr:y>
    </cdr:to>
    <cdr:sp macro="" textlink="">
      <cdr:nvSpPr>
        <cdr:cNvPr id="11" name="TextBox 10"/>
        <cdr:cNvSpPr txBox="1"/>
      </cdr:nvSpPr>
      <cdr:spPr>
        <a:xfrm xmlns:a="http://schemas.openxmlformats.org/drawingml/2006/main">
          <a:off x="7986768" y="2925386"/>
          <a:ext cx="1528749" cy="582193"/>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3200" dirty="0" smtClean="0">
              <a:solidFill>
                <a:srgbClr val="FFFF00"/>
              </a:solidFill>
              <a:latin typeface="+mn-lt"/>
              <a:ea typeface="+mn-ea"/>
              <a:cs typeface="+mn-cs"/>
            </a:rPr>
            <a:t>12,21 *</a:t>
          </a:r>
          <a:endParaRPr lang="pt-PT" sz="3200" dirty="0">
            <a:solidFill>
              <a:srgbClr val="FFFF00"/>
            </a:solidFill>
          </a:endParaRPr>
        </a:p>
      </cdr:txBody>
    </cdr:sp>
  </cdr:relSizeAnchor>
  <cdr:relSizeAnchor xmlns:cdr="http://schemas.openxmlformats.org/drawingml/2006/chartDrawing">
    <cdr:from>
      <cdr:x>0.60084</cdr:x>
      <cdr:y>0.4709</cdr:y>
    </cdr:from>
    <cdr:to>
      <cdr:x>0.68487</cdr:x>
      <cdr:y>0.52862</cdr:y>
    </cdr:to>
    <cdr:sp macro="" textlink="">
      <cdr:nvSpPr>
        <cdr:cNvPr id="12" name="TextBox 11"/>
        <cdr:cNvSpPr txBox="1"/>
      </cdr:nvSpPr>
      <cdr:spPr>
        <a:xfrm xmlns:a="http://schemas.openxmlformats.org/drawingml/2006/main">
          <a:off x="6129380" y="3496890"/>
          <a:ext cx="857256" cy="428628"/>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a:solidFill>
                <a:schemeClr val="bg1"/>
              </a:solidFill>
              <a:latin typeface="+mn-lt"/>
              <a:ea typeface="+mn-ea"/>
              <a:cs typeface="+mn-cs"/>
            </a:rPr>
            <a:t>5,54</a:t>
          </a:r>
          <a:endParaRPr lang="pt-PT" sz="2800" dirty="0">
            <a:solidFill>
              <a:schemeClr val="bg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0.11012</cdr:x>
      <cdr:y>0.24439</cdr:y>
    </cdr:from>
    <cdr:to>
      <cdr:x>0.23065</cdr:x>
      <cdr:y>0.32402</cdr:y>
    </cdr:to>
    <cdr:sp macro="" textlink="">
      <cdr:nvSpPr>
        <cdr:cNvPr id="2" name="TextBox 1"/>
        <cdr:cNvSpPr txBox="1"/>
      </cdr:nvSpPr>
      <cdr:spPr>
        <a:xfrm xmlns:a="http://schemas.openxmlformats.org/drawingml/2006/main">
          <a:off x="1057282" y="1732372"/>
          <a:ext cx="1157295" cy="564391"/>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a:solidFill>
                <a:schemeClr val="bg1"/>
              </a:solidFill>
              <a:latin typeface="+mn-lt"/>
              <a:ea typeface="+mn-ea"/>
              <a:cs typeface="+mn-cs"/>
            </a:rPr>
            <a:t>29,93</a:t>
          </a:r>
          <a:endParaRPr lang="pt-PT" sz="2800" dirty="0">
            <a:solidFill>
              <a:schemeClr val="bg1"/>
            </a:solidFill>
          </a:endParaRPr>
        </a:p>
      </cdr:txBody>
    </cdr:sp>
  </cdr:relSizeAnchor>
  <cdr:relSizeAnchor xmlns:cdr="http://schemas.openxmlformats.org/drawingml/2006/chartDrawing">
    <cdr:from>
      <cdr:x>0.20685</cdr:x>
      <cdr:y>0.08314</cdr:y>
    </cdr:from>
    <cdr:to>
      <cdr:x>0.35565</cdr:x>
      <cdr:y>0.16377</cdr:y>
    </cdr:to>
    <cdr:sp macro="" textlink="">
      <cdr:nvSpPr>
        <cdr:cNvPr id="3" name="TextBox 2"/>
        <cdr:cNvSpPr txBox="1"/>
      </cdr:nvSpPr>
      <cdr:spPr>
        <a:xfrm xmlns:a="http://schemas.openxmlformats.org/drawingml/2006/main">
          <a:off x="1985976" y="589364"/>
          <a:ext cx="1428759" cy="571503"/>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3200" dirty="0" smtClean="0">
              <a:solidFill>
                <a:srgbClr val="FFFF00"/>
              </a:solidFill>
              <a:latin typeface="+mn-lt"/>
              <a:ea typeface="+mn-ea"/>
              <a:cs typeface="+mn-cs"/>
            </a:rPr>
            <a:t>40,96*</a:t>
          </a:r>
          <a:endParaRPr lang="pt-PT" sz="3200" dirty="0">
            <a:solidFill>
              <a:srgbClr val="FFFF00"/>
            </a:solidFill>
          </a:endParaRPr>
        </a:p>
      </cdr:txBody>
    </cdr:sp>
  </cdr:relSizeAnchor>
  <cdr:relSizeAnchor xmlns:cdr="http://schemas.openxmlformats.org/drawingml/2006/chartDrawing">
    <cdr:from>
      <cdr:x>0.31845</cdr:x>
      <cdr:y>0.23432</cdr:y>
    </cdr:from>
    <cdr:to>
      <cdr:x>0.45089</cdr:x>
      <cdr:y>0.32123</cdr:y>
    </cdr:to>
    <cdr:sp macro="" textlink="">
      <cdr:nvSpPr>
        <cdr:cNvPr id="4" name="TextBox 3"/>
        <cdr:cNvSpPr txBox="1"/>
      </cdr:nvSpPr>
      <cdr:spPr>
        <a:xfrm xmlns:a="http://schemas.openxmlformats.org/drawingml/2006/main">
          <a:off x="3057546" y="1660934"/>
          <a:ext cx="1271596" cy="616119"/>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a:solidFill>
                <a:schemeClr val="bg1"/>
              </a:solidFill>
              <a:latin typeface="+mn-lt"/>
              <a:ea typeface="+mn-ea"/>
              <a:cs typeface="+mn-cs"/>
            </a:rPr>
            <a:t>31,43</a:t>
          </a:r>
          <a:endParaRPr lang="pt-PT" sz="2800" dirty="0">
            <a:solidFill>
              <a:schemeClr val="bg1"/>
            </a:solidFill>
          </a:endParaRPr>
        </a:p>
      </cdr:txBody>
    </cdr:sp>
  </cdr:relSizeAnchor>
  <cdr:relSizeAnchor xmlns:cdr="http://schemas.openxmlformats.org/drawingml/2006/chartDrawing">
    <cdr:from>
      <cdr:x>0.42262</cdr:x>
      <cdr:y>0.15369</cdr:y>
    </cdr:from>
    <cdr:to>
      <cdr:x>0.54315</cdr:x>
      <cdr:y>0.21768</cdr:y>
    </cdr:to>
    <cdr:sp macro="" textlink="">
      <cdr:nvSpPr>
        <cdr:cNvPr id="5" name="TextBox 4"/>
        <cdr:cNvSpPr txBox="1"/>
      </cdr:nvSpPr>
      <cdr:spPr>
        <a:xfrm xmlns:a="http://schemas.openxmlformats.org/drawingml/2006/main">
          <a:off x="4057678" y="1089430"/>
          <a:ext cx="1157295" cy="453605"/>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a:solidFill>
                <a:schemeClr val="bg1"/>
              </a:solidFill>
              <a:latin typeface="+mn-lt"/>
              <a:ea typeface="+mn-ea"/>
              <a:cs typeface="+mn-cs"/>
            </a:rPr>
            <a:t>36,71</a:t>
          </a:r>
          <a:endParaRPr lang="pt-PT" sz="2800" dirty="0">
            <a:solidFill>
              <a:schemeClr val="bg1"/>
            </a:solidFill>
          </a:endParaRPr>
        </a:p>
      </cdr:txBody>
    </cdr:sp>
  </cdr:relSizeAnchor>
  <cdr:relSizeAnchor xmlns:cdr="http://schemas.openxmlformats.org/drawingml/2006/chartDrawing">
    <cdr:from>
      <cdr:x>0.52679</cdr:x>
      <cdr:y>0.62736</cdr:y>
    </cdr:from>
    <cdr:to>
      <cdr:x>0.62054</cdr:x>
      <cdr:y>0.69614</cdr:y>
    </cdr:to>
    <cdr:sp macro="" textlink="">
      <cdr:nvSpPr>
        <cdr:cNvPr id="6" name="TextBox 5"/>
        <cdr:cNvSpPr txBox="1"/>
      </cdr:nvSpPr>
      <cdr:spPr>
        <a:xfrm xmlns:a="http://schemas.openxmlformats.org/drawingml/2006/main">
          <a:off x="5057810" y="4447016"/>
          <a:ext cx="900117" cy="487547"/>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smtClean="0">
              <a:solidFill>
                <a:schemeClr val="bg1"/>
              </a:solidFill>
              <a:latin typeface="+mn-lt"/>
              <a:ea typeface="+mn-ea"/>
              <a:cs typeface="+mn-cs"/>
            </a:rPr>
            <a:t>2,50</a:t>
          </a:r>
          <a:endParaRPr lang="pt-PT" sz="2800" dirty="0">
            <a:solidFill>
              <a:schemeClr val="bg1"/>
            </a:solidFill>
          </a:endParaRPr>
        </a:p>
      </cdr:txBody>
    </cdr:sp>
  </cdr:relSizeAnchor>
  <cdr:relSizeAnchor xmlns:cdr="http://schemas.openxmlformats.org/drawingml/2006/chartDrawing">
    <cdr:from>
      <cdr:x>0.62351</cdr:x>
      <cdr:y>0.59713</cdr:y>
    </cdr:from>
    <cdr:to>
      <cdr:x>0.72024</cdr:x>
      <cdr:y>0.66767</cdr:y>
    </cdr:to>
    <cdr:sp macro="" textlink="">
      <cdr:nvSpPr>
        <cdr:cNvPr id="8" name="TextBox 7"/>
        <cdr:cNvSpPr txBox="1"/>
      </cdr:nvSpPr>
      <cdr:spPr>
        <a:xfrm xmlns:a="http://schemas.openxmlformats.org/drawingml/2006/main">
          <a:off x="5986504" y="4232702"/>
          <a:ext cx="928694"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pPr algn="l"/>
          <a:r>
            <a:rPr lang="pt-PT" sz="2800" dirty="0" smtClean="0">
              <a:solidFill>
                <a:schemeClr val="bg1"/>
              </a:solidFill>
              <a:latin typeface="+mn-lt"/>
              <a:ea typeface="+mn-ea"/>
              <a:cs typeface="+mn-cs"/>
            </a:rPr>
            <a:t>5,04</a:t>
          </a:r>
          <a:endParaRPr lang="pt-PT" sz="2800" dirty="0">
            <a:solidFill>
              <a:schemeClr val="bg1"/>
            </a:solidFill>
          </a:endParaRPr>
        </a:p>
      </cdr:txBody>
    </cdr:sp>
  </cdr:relSizeAnchor>
  <cdr:relSizeAnchor xmlns:cdr="http://schemas.openxmlformats.org/drawingml/2006/chartDrawing">
    <cdr:from>
      <cdr:x>0.72768</cdr:x>
      <cdr:y>0.57697</cdr:y>
    </cdr:from>
    <cdr:to>
      <cdr:x>0.83482</cdr:x>
      <cdr:y>0.64298</cdr:y>
    </cdr:to>
    <cdr:sp macro="" textlink="">
      <cdr:nvSpPr>
        <cdr:cNvPr id="9" name="TextBox 8"/>
        <cdr:cNvSpPr txBox="1"/>
      </cdr:nvSpPr>
      <cdr:spPr>
        <a:xfrm xmlns:a="http://schemas.openxmlformats.org/drawingml/2006/main">
          <a:off x="6986636" y="4089826"/>
          <a:ext cx="1028707" cy="467909"/>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dirty="0">
              <a:solidFill>
                <a:schemeClr val="bg1"/>
              </a:solidFill>
              <a:latin typeface="+mn-lt"/>
              <a:ea typeface="+mn-ea"/>
              <a:cs typeface="+mn-cs"/>
            </a:rPr>
            <a:t>5,93</a:t>
          </a:r>
          <a:endParaRPr lang="pt-PT" sz="2800" dirty="0">
            <a:solidFill>
              <a:schemeClr val="bg1"/>
            </a:solidFill>
          </a:endParaRPr>
        </a:p>
      </cdr:txBody>
    </cdr:sp>
  </cdr:relSizeAnchor>
  <cdr:relSizeAnchor xmlns:cdr="http://schemas.openxmlformats.org/drawingml/2006/chartDrawing">
    <cdr:from>
      <cdr:x>0.80208</cdr:x>
      <cdr:y>0.47619</cdr:y>
    </cdr:from>
    <cdr:to>
      <cdr:x>0.95089</cdr:x>
      <cdr:y>0.55682</cdr:y>
    </cdr:to>
    <cdr:sp macro="" textlink="">
      <cdr:nvSpPr>
        <cdr:cNvPr id="10" name="TextBox 9"/>
        <cdr:cNvSpPr txBox="1"/>
      </cdr:nvSpPr>
      <cdr:spPr>
        <a:xfrm xmlns:a="http://schemas.openxmlformats.org/drawingml/2006/main">
          <a:off x="7701016" y="3375446"/>
          <a:ext cx="1428760" cy="571508"/>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3200" dirty="0" smtClean="0">
              <a:solidFill>
                <a:srgbClr val="FFFF00"/>
              </a:solidFill>
              <a:latin typeface="+mn-lt"/>
              <a:ea typeface="+mn-ea"/>
              <a:cs typeface="+mn-cs"/>
            </a:rPr>
            <a:t>11,68*</a:t>
          </a:r>
          <a:endParaRPr lang="pt-PT" sz="3200" dirty="0">
            <a:solidFill>
              <a:srgbClr val="FFFF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0.34409</cdr:x>
      <cdr:y>0.20635</cdr:y>
    </cdr:from>
    <cdr:to>
      <cdr:x>0.4977</cdr:x>
      <cdr:y>0.3065</cdr:y>
    </cdr:to>
    <cdr:sp macro="" textlink="">
      <cdr:nvSpPr>
        <cdr:cNvPr id="2" name="TextBox 1"/>
        <cdr:cNvSpPr txBox="1"/>
      </cdr:nvSpPr>
      <cdr:spPr>
        <a:xfrm xmlns:a="http://schemas.openxmlformats.org/drawingml/2006/main">
          <a:off x="3200423" y="975129"/>
          <a:ext cx="1428784" cy="473261"/>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b="1" dirty="0" smtClean="0"/>
            <a:t>30,40%</a:t>
          </a:r>
          <a:endParaRPr lang="pt-PT" sz="2800" b="1" dirty="0"/>
        </a:p>
      </cdr:txBody>
    </cdr:sp>
  </cdr:relSizeAnchor>
  <cdr:relSizeAnchor xmlns:cdr="http://schemas.openxmlformats.org/drawingml/2006/chartDrawing">
    <cdr:from>
      <cdr:x>0.55146</cdr:x>
      <cdr:y>0.73545</cdr:y>
    </cdr:from>
    <cdr:to>
      <cdr:x>0.73285</cdr:x>
      <cdr:y>0.84945</cdr:y>
    </cdr:to>
    <cdr:sp macro="" textlink="">
      <cdr:nvSpPr>
        <cdr:cNvPr id="3" name="TextBox 2"/>
        <cdr:cNvSpPr txBox="1"/>
      </cdr:nvSpPr>
      <cdr:spPr>
        <a:xfrm xmlns:a="http://schemas.openxmlformats.org/drawingml/2006/main">
          <a:off x="5129249" y="3475459"/>
          <a:ext cx="1687193" cy="53872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PT" sz="2800" b="1" dirty="0" smtClean="0"/>
            <a:t>78,90%  *</a:t>
          </a:r>
          <a:endParaRPr lang="pt-PT" sz="28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3077739" cy="511731"/>
          </a:xfrm>
          <a:prstGeom prst="rect">
            <a:avLst/>
          </a:prstGeom>
        </p:spPr>
        <p:txBody>
          <a:bodyPr vert="horz" lIns="99066" tIns="49533" rIns="99066" bIns="49533" rtlCol="0"/>
          <a:lstStyle>
            <a:lvl1pPr algn="l">
              <a:defRPr sz="1300"/>
            </a:lvl1pPr>
          </a:lstStyle>
          <a:p>
            <a:endParaRPr lang="pt-PT"/>
          </a:p>
        </p:txBody>
      </p:sp>
      <p:sp>
        <p:nvSpPr>
          <p:cNvPr id="3" name="Marcador de Posição da Data 2"/>
          <p:cNvSpPr>
            <a:spLocks noGrp="1"/>
          </p:cNvSpPr>
          <p:nvPr>
            <p:ph type="dt" idx="1"/>
          </p:nvPr>
        </p:nvSpPr>
        <p:spPr>
          <a:xfrm>
            <a:off x="4023092" y="0"/>
            <a:ext cx="3077739" cy="511731"/>
          </a:xfrm>
          <a:prstGeom prst="rect">
            <a:avLst/>
          </a:prstGeom>
        </p:spPr>
        <p:txBody>
          <a:bodyPr vert="horz" lIns="99066" tIns="49533" rIns="99066" bIns="49533" rtlCol="0"/>
          <a:lstStyle>
            <a:lvl1pPr algn="r">
              <a:defRPr sz="1300"/>
            </a:lvl1pPr>
          </a:lstStyle>
          <a:p>
            <a:fld id="{D1579F94-B96C-484D-8861-4E405C7A70AE}" type="datetimeFigureOut">
              <a:rPr lang="pt-PT" smtClean="0"/>
              <a:pPr/>
              <a:t>22/02/12</a:t>
            </a:fld>
            <a:endParaRPr lang="pt-PT"/>
          </a:p>
        </p:txBody>
      </p:sp>
      <p:sp>
        <p:nvSpPr>
          <p:cNvPr id="4" name="Marcador de Posição da Imagem do Diapositivo 3"/>
          <p:cNvSpPr>
            <a:spLocks noGrp="1" noRot="1" noChangeAspect="1"/>
          </p:cNvSpPr>
          <p:nvPr>
            <p:ph type="sldImg" idx="2"/>
          </p:nvPr>
        </p:nvSpPr>
        <p:spPr>
          <a:xfrm>
            <a:off x="2271713" y="768350"/>
            <a:ext cx="2559050" cy="3836988"/>
          </a:xfrm>
          <a:prstGeom prst="rect">
            <a:avLst/>
          </a:prstGeom>
          <a:noFill/>
          <a:ln w="12700">
            <a:solidFill>
              <a:prstClr val="black"/>
            </a:solidFill>
          </a:ln>
        </p:spPr>
        <p:txBody>
          <a:bodyPr vert="horz" lIns="99066" tIns="49533" rIns="99066" bIns="49533" rtlCol="0" anchor="ctr"/>
          <a:lstStyle/>
          <a:p>
            <a:endParaRPr lang="pt-PT"/>
          </a:p>
        </p:txBody>
      </p:sp>
      <p:sp>
        <p:nvSpPr>
          <p:cNvPr id="5" name="Marcador de Posição de Notas 4"/>
          <p:cNvSpPr>
            <a:spLocks noGrp="1"/>
          </p:cNvSpPr>
          <p:nvPr>
            <p:ph type="body" sz="quarter" idx="3"/>
          </p:nvPr>
        </p:nvSpPr>
        <p:spPr>
          <a:xfrm>
            <a:off x="710248" y="4861441"/>
            <a:ext cx="5681980" cy="4605576"/>
          </a:xfrm>
          <a:prstGeom prst="rect">
            <a:avLst/>
          </a:prstGeom>
        </p:spPr>
        <p:txBody>
          <a:bodyPr vert="horz" lIns="99066" tIns="49533" rIns="99066" bIns="49533"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9721106"/>
            <a:ext cx="3077739" cy="511731"/>
          </a:xfrm>
          <a:prstGeom prst="rect">
            <a:avLst/>
          </a:prstGeom>
        </p:spPr>
        <p:txBody>
          <a:bodyPr vert="horz" lIns="99066" tIns="49533" rIns="99066" bIns="49533" rtlCol="0" anchor="b"/>
          <a:lstStyle>
            <a:lvl1pPr algn="l">
              <a:defRPr sz="1300"/>
            </a:lvl1pPr>
          </a:lstStyle>
          <a:p>
            <a:endParaRPr lang="pt-PT"/>
          </a:p>
        </p:txBody>
      </p:sp>
      <p:sp>
        <p:nvSpPr>
          <p:cNvPr id="7" name="Marcador de Posição do Número do Diapositivo 6"/>
          <p:cNvSpPr>
            <a:spLocks noGrp="1"/>
          </p:cNvSpPr>
          <p:nvPr>
            <p:ph type="sldNum" sz="quarter" idx="5"/>
          </p:nvPr>
        </p:nvSpPr>
        <p:spPr>
          <a:xfrm>
            <a:off x="4023092" y="9721106"/>
            <a:ext cx="3077739" cy="511731"/>
          </a:xfrm>
          <a:prstGeom prst="rect">
            <a:avLst/>
          </a:prstGeom>
        </p:spPr>
        <p:txBody>
          <a:bodyPr vert="horz" lIns="99066" tIns="49533" rIns="99066" bIns="49533" rtlCol="0" anchor="b"/>
          <a:lstStyle>
            <a:lvl1pPr algn="r">
              <a:defRPr sz="1300"/>
            </a:lvl1pPr>
          </a:lstStyle>
          <a:p>
            <a:fld id="{0645B7BD-0B4F-4A6C-B79D-FC1D3801AE4A}" type="slidenum">
              <a:rPr lang="pt-PT" smtClean="0"/>
              <a:pPr/>
              <a:t>‹#›</a:t>
            </a:fld>
            <a:endParaRPr lang="pt-PT"/>
          </a:p>
        </p:txBody>
      </p:sp>
    </p:spTree>
    <p:extLst>
      <p:ext uri="{BB962C8B-B14F-4D97-AF65-F5344CB8AC3E}">
        <p14:creationId xmlns:p14="http://schemas.microsoft.com/office/powerpoint/2010/main" val="262860722"/>
      </p:ext>
    </p:extLst>
  </p:cSld>
  <p:clrMap bg1="lt1" tx1="dk1" bg2="lt2" tx2="dk2" accent1="accent1" accent2="accent2" accent3="accent3" accent4="accent4" accent5="accent5" accent6="accent6" hlink="hlink" folHlink="folHlink"/>
  <p:notesStyle>
    <a:lvl1pPr marL="0" algn="l" defTabSz="4114800" rtl="0" eaLnBrk="1" latinLnBrk="0" hangingPunct="1">
      <a:defRPr sz="5400" kern="1200">
        <a:solidFill>
          <a:schemeClr val="tx1"/>
        </a:solidFill>
        <a:latin typeface="+mn-lt"/>
        <a:ea typeface="+mn-ea"/>
        <a:cs typeface="+mn-cs"/>
      </a:defRPr>
    </a:lvl1pPr>
    <a:lvl2pPr marL="2057400" algn="l" defTabSz="4114800" rtl="0" eaLnBrk="1" latinLnBrk="0" hangingPunct="1">
      <a:defRPr sz="5400" kern="1200">
        <a:solidFill>
          <a:schemeClr val="tx1"/>
        </a:solidFill>
        <a:latin typeface="+mn-lt"/>
        <a:ea typeface="+mn-ea"/>
        <a:cs typeface="+mn-cs"/>
      </a:defRPr>
    </a:lvl2pPr>
    <a:lvl3pPr marL="4114800" algn="l" defTabSz="4114800" rtl="0" eaLnBrk="1" latinLnBrk="0" hangingPunct="1">
      <a:defRPr sz="5400" kern="1200">
        <a:solidFill>
          <a:schemeClr val="tx1"/>
        </a:solidFill>
        <a:latin typeface="+mn-lt"/>
        <a:ea typeface="+mn-ea"/>
        <a:cs typeface="+mn-cs"/>
      </a:defRPr>
    </a:lvl3pPr>
    <a:lvl4pPr marL="6172200" algn="l" defTabSz="4114800" rtl="0" eaLnBrk="1" latinLnBrk="0" hangingPunct="1">
      <a:defRPr sz="5400" kern="1200">
        <a:solidFill>
          <a:schemeClr val="tx1"/>
        </a:solidFill>
        <a:latin typeface="+mn-lt"/>
        <a:ea typeface="+mn-ea"/>
        <a:cs typeface="+mn-cs"/>
      </a:defRPr>
    </a:lvl4pPr>
    <a:lvl5pPr marL="8229600" algn="l" defTabSz="4114800" rtl="0" eaLnBrk="1" latinLnBrk="0" hangingPunct="1">
      <a:defRPr sz="5400" kern="1200">
        <a:solidFill>
          <a:schemeClr val="tx1"/>
        </a:solidFill>
        <a:latin typeface="+mn-lt"/>
        <a:ea typeface="+mn-ea"/>
        <a:cs typeface="+mn-cs"/>
      </a:defRPr>
    </a:lvl5pPr>
    <a:lvl6pPr marL="10287000" algn="l" defTabSz="4114800" rtl="0" eaLnBrk="1" latinLnBrk="0" hangingPunct="1">
      <a:defRPr sz="5400" kern="1200">
        <a:solidFill>
          <a:schemeClr val="tx1"/>
        </a:solidFill>
        <a:latin typeface="+mn-lt"/>
        <a:ea typeface="+mn-ea"/>
        <a:cs typeface="+mn-cs"/>
      </a:defRPr>
    </a:lvl6pPr>
    <a:lvl7pPr marL="12344400" algn="l" defTabSz="4114800" rtl="0" eaLnBrk="1" latinLnBrk="0" hangingPunct="1">
      <a:defRPr sz="5400" kern="1200">
        <a:solidFill>
          <a:schemeClr val="tx1"/>
        </a:solidFill>
        <a:latin typeface="+mn-lt"/>
        <a:ea typeface="+mn-ea"/>
        <a:cs typeface="+mn-cs"/>
      </a:defRPr>
    </a:lvl7pPr>
    <a:lvl8pPr marL="14401800" algn="l" defTabSz="4114800" rtl="0" eaLnBrk="1" latinLnBrk="0" hangingPunct="1">
      <a:defRPr sz="5400" kern="1200">
        <a:solidFill>
          <a:schemeClr val="tx1"/>
        </a:solidFill>
        <a:latin typeface="+mn-lt"/>
        <a:ea typeface="+mn-ea"/>
        <a:cs typeface="+mn-cs"/>
      </a:defRPr>
    </a:lvl8pPr>
    <a:lvl9pPr marL="16459200" algn="l" defTabSz="4114800" rtl="0" eaLnBrk="1" latinLnBrk="0" hangingPunct="1">
      <a:defRPr sz="5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71713" y="768350"/>
            <a:ext cx="2559050" cy="3836988"/>
          </a:xfrm>
        </p:spPr>
      </p:sp>
      <p:sp>
        <p:nvSpPr>
          <p:cNvPr id="3" name="Notes Placeholder 2"/>
          <p:cNvSpPr>
            <a:spLocks noGrp="1"/>
          </p:cNvSpPr>
          <p:nvPr>
            <p:ph type="body" idx="1"/>
          </p:nvPr>
        </p:nvSpPr>
        <p:spPr/>
        <p:txBody>
          <a:bodyPr>
            <a:normAutofit/>
          </a:bodyPr>
          <a:lstStyle/>
          <a:p>
            <a:endParaRPr lang="pt-PT" dirty="0"/>
          </a:p>
        </p:txBody>
      </p:sp>
      <p:sp>
        <p:nvSpPr>
          <p:cNvPr id="4" name="Slide Number Placeholder 3"/>
          <p:cNvSpPr>
            <a:spLocks noGrp="1"/>
          </p:cNvSpPr>
          <p:nvPr>
            <p:ph type="sldNum" sz="quarter" idx="10"/>
          </p:nvPr>
        </p:nvSpPr>
        <p:spPr/>
        <p:txBody>
          <a:bodyPr/>
          <a:lstStyle/>
          <a:p>
            <a:fld id="{0645B7BD-0B4F-4A6C-B79D-FC1D3801AE4A}" type="slidenum">
              <a:rPr lang="pt-PT" smtClean="0"/>
              <a:pPr/>
              <a:t>1</a:t>
            </a:fld>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2160270" y="13421686"/>
            <a:ext cx="24483060" cy="9261156"/>
          </a:xfrm>
        </p:spPr>
        <p:txBody>
          <a:bodyPr/>
          <a:lstStyle/>
          <a:p>
            <a:r>
              <a:rPr lang="pt-PT" smtClean="0"/>
              <a:t>Clique para editar o estilo</a:t>
            </a:r>
            <a:endParaRPr lang="pt-PT"/>
          </a:p>
        </p:txBody>
      </p:sp>
      <p:sp>
        <p:nvSpPr>
          <p:cNvPr id="3" name="Subtítulo 2"/>
          <p:cNvSpPr>
            <a:spLocks noGrp="1"/>
          </p:cNvSpPr>
          <p:nvPr>
            <p:ph type="subTitle" idx="1"/>
          </p:nvPr>
        </p:nvSpPr>
        <p:spPr>
          <a:xfrm>
            <a:off x="4320540" y="24483060"/>
            <a:ext cx="20162520" cy="11041380"/>
          </a:xfrm>
        </p:spPr>
        <p:txBody>
          <a:bodyPr/>
          <a:lstStyle>
            <a:lvl1pPr marL="0" indent="0" algn="ctr">
              <a:buNone/>
              <a:defRPr>
                <a:solidFill>
                  <a:schemeClr val="tx1">
                    <a:tint val="75000"/>
                  </a:schemeClr>
                </a:solidFill>
              </a:defRPr>
            </a:lvl1pPr>
            <a:lvl2pPr marL="2057400" indent="0" algn="ctr">
              <a:buNone/>
              <a:defRPr>
                <a:solidFill>
                  <a:schemeClr val="tx1">
                    <a:tint val="75000"/>
                  </a:schemeClr>
                </a:solidFill>
              </a:defRPr>
            </a:lvl2pPr>
            <a:lvl3pPr marL="4114800" indent="0" algn="ctr">
              <a:buNone/>
              <a:defRPr>
                <a:solidFill>
                  <a:schemeClr val="tx1">
                    <a:tint val="75000"/>
                  </a:schemeClr>
                </a:solidFill>
              </a:defRPr>
            </a:lvl3pPr>
            <a:lvl4pPr marL="6172200" indent="0" algn="ctr">
              <a:buNone/>
              <a:defRPr>
                <a:solidFill>
                  <a:schemeClr val="tx1">
                    <a:tint val="75000"/>
                  </a:schemeClr>
                </a:solidFill>
              </a:defRPr>
            </a:lvl4pPr>
            <a:lvl5pPr marL="8229600" indent="0" algn="ctr">
              <a:buNone/>
              <a:defRPr>
                <a:solidFill>
                  <a:schemeClr val="tx1">
                    <a:tint val="75000"/>
                  </a:schemeClr>
                </a:solidFill>
              </a:defRPr>
            </a:lvl5pPr>
            <a:lvl6pPr marL="10287000" indent="0" algn="ctr">
              <a:buNone/>
              <a:defRPr>
                <a:solidFill>
                  <a:schemeClr val="tx1">
                    <a:tint val="75000"/>
                  </a:schemeClr>
                </a:solidFill>
              </a:defRPr>
            </a:lvl6pPr>
            <a:lvl7pPr marL="12344400" indent="0" algn="ctr">
              <a:buNone/>
              <a:defRPr>
                <a:solidFill>
                  <a:schemeClr val="tx1">
                    <a:tint val="75000"/>
                  </a:schemeClr>
                </a:solidFill>
              </a:defRPr>
            </a:lvl7pPr>
            <a:lvl8pPr marL="14401800" indent="0" algn="ctr">
              <a:buNone/>
              <a:defRPr>
                <a:solidFill>
                  <a:schemeClr val="tx1">
                    <a:tint val="75000"/>
                  </a:schemeClr>
                </a:solidFill>
              </a:defRPr>
            </a:lvl8pPr>
            <a:lvl9pPr marL="16459200" indent="0" algn="ctr">
              <a:buNone/>
              <a:defRPr>
                <a:solidFill>
                  <a:schemeClr val="tx1">
                    <a:tint val="75000"/>
                  </a:schemeClr>
                </a:solidFill>
              </a:defRPr>
            </a:lvl9pPr>
          </a:lstStyle>
          <a:p>
            <a:r>
              <a:rPr lang="pt-PT" smtClean="0"/>
              <a:t>Faça clique para editar o estilo</a:t>
            </a:r>
            <a:endParaRPr lang="pt-PT"/>
          </a:p>
        </p:txBody>
      </p:sp>
      <p:sp>
        <p:nvSpPr>
          <p:cNvPr id="4" name="Marcador de Posição da Data 3"/>
          <p:cNvSpPr>
            <a:spLocks noGrp="1"/>
          </p:cNvSpPr>
          <p:nvPr>
            <p:ph type="dt" sz="half" idx="10"/>
          </p:nvPr>
        </p:nvSpPr>
        <p:spPr/>
        <p:txBody>
          <a:bodyPr/>
          <a:lstStyle/>
          <a:p>
            <a:fld id="{F20FF2E8-98D6-4CB5-8F22-5C64891DFA80}" type="datetimeFigureOut">
              <a:rPr lang="pt-PT" smtClean="0"/>
              <a:pPr/>
              <a:t>22/02/12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F20FF2E8-98D6-4CB5-8F22-5C64891DFA80}" type="datetimeFigureOut">
              <a:rPr lang="pt-PT" smtClean="0"/>
              <a:pPr/>
              <a:t>22/02/12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5661955" y="2310293"/>
            <a:ext cx="4860610" cy="49146143"/>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1080137" y="2310293"/>
            <a:ext cx="14101765" cy="49146143"/>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F20FF2E8-98D6-4CB5-8F22-5C64891DFA80}" type="datetimeFigureOut">
              <a:rPr lang="pt-PT" smtClean="0"/>
              <a:pPr/>
              <a:t>22/02/12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F20FF2E8-98D6-4CB5-8F22-5C64891DFA80}" type="datetimeFigureOut">
              <a:rPr lang="pt-PT" smtClean="0"/>
              <a:pPr/>
              <a:t>22/02/12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2275287" y="27763471"/>
            <a:ext cx="24483060" cy="8581073"/>
          </a:xfrm>
        </p:spPr>
        <p:txBody>
          <a:bodyPr anchor="t"/>
          <a:lstStyle>
            <a:lvl1pPr algn="l">
              <a:defRPr sz="18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2275287" y="18312297"/>
            <a:ext cx="24483060" cy="9451177"/>
          </a:xfrm>
        </p:spPr>
        <p:txBody>
          <a:bodyPr anchor="b"/>
          <a:lstStyle>
            <a:lvl1pPr marL="0" indent="0">
              <a:buNone/>
              <a:defRPr sz="9000">
                <a:solidFill>
                  <a:schemeClr val="tx1">
                    <a:tint val="75000"/>
                  </a:schemeClr>
                </a:solidFill>
              </a:defRPr>
            </a:lvl1pPr>
            <a:lvl2pPr marL="2057400" indent="0">
              <a:buNone/>
              <a:defRPr sz="8100">
                <a:solidFill>
                  <a:schemeClr val="tx1">
                    <a:tint val="75000"/>
                  </a:schemeClr>
                </a:solidFill>
              </a:defRPr>
            </a:lvl2pPr>
            <a:lvl3pPr marL="4114800" indent="0">
              <a:buNone/>
              <a:defRPr sz="7200">
                <a:solidFill>
                  <a:schemeClr val="tx1">
                    <a:tint val="75000"/>
                  </a:schemeClr>
                </a:solidFill>
              </a:defRPr>
            </a:lvl3pPr>
            <a:lvl4pPr marL="6172200" indent="0">
              <a:buNone/>
              <a:defRPr sz="6300">
                <a:solidFill>
                  <a:schemeClr val="tx1">
                    <a:tint val="75000"/>
                  </a:schemeClr>
                </a:solidFill>
              </a:defRPr>
            </a:lvl4pPr>
            <a:lvl5pPr marL="8229600" indent="0">
              <a:buNone/>
              <a:defRPr sz="6300">
                <a:solidFill>
                  <a:schemeClr val="tx1">
                    <a:tint val="75000"/>
                  </a:schemeClr>
                </a:solidFill>
              </a:defRPr>
            </a:lvl5pPr>
            <a:lvl6pPr marL="10287000" indent="0">
              <a:buNone/>
              <a:defRPr sz="6300">
                <a:solidFill>
                  <a:schemeClr val="tx1">
                    <a:tint val="75000"/>
                  </a:schemeClr>
                </a:solidFill>
              </a:defRPr>
            </a:lvl6pPr>
            <a:lvl7pPr marL="12344400" indent="0">
              <a:buNone/>
              <a:defRPr sz="6300">
                <a:solidFill>
                  <a:schemeClr val="tx1">
                    <a:tint val="75000"/>
                  </a:schemeClr>
                </a:solidFill>
              </a:defRPr>
            </a:lvl7pPr>
            <a:lvl8pPr marL="14401800" indent="0">
              <a:buNone/>
              <a:defRPr sz="6300">
                <a:solidFill>
                  <a:schemeClr val="tx1">
                    <a:tint val="75000"/>
                  </a:schemeClr>
                </a:solidFill>
              </a:defRPr>
            </a:lvl8pPr>
            <a:lvl9pPr marL="16459200" indent="0">
              <a:buNone/>
              <a:defRPr sz="6300">
                <a:solidFill>
                  <a:schemeClr val="tx1">
                    <a:tint val="75000"/>
                  </a:schemeClr>
                </a:solidFill>
              </a:defRPr>
            </a:lvl9pPr>
          </a:lstStyle>
          <a:p>
            <a:pPr lvl="0"/>
            <a:r>
              <a:rPr lang="pt-PT" smtClean="0"/>
              <a:t>Clique para editar os estilos</a:t>
            </a:r>
          </a:p>
        </p:txBody>
      </p:sp>
      <p:sp>
        <p:nvSpPr>
          <p:cNvPr id="4" name="Marcador de Posição da Data 3"/>
          <p:cNvSpPr>
            <a:spLocks noGrp="1"/>
          </p:cNvSpPr>
          <p:nvPr>
            <p:ph type="dt" sz="half" idx="10"/>
          </p:nvPr>
        </p:nvSpPr>
        <p:spPr/>
        <p:txBody>
          <a:bodyPr/>
          <a:lstStyle/>
          <a:p>
            <a:fld id="{F20FF2E8-98D6-4CB5-8F22-5C64891DFA80}" type="datetimeFigureOut">
              <a:rPr lang="pt-PT" smtClean="0"/>
              <a:pPr/>
              <a:t>22/02/12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1080137" y="13441682"/>
            <a:ext cx="9481185" cy="38014756"/>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11041382" y="13441682"/>
            <a:ext cx="9481185" cy="38014756"/>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F20FF2E8-98D6-4CB5-8F22-5C64891DFA80}" type="datetimeFigureOut">
              <a:rPr lang="pt-PT" smtClean="0"/>
              <a:pPr/>
              <a:t>22/02/12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1440180" y="1730219"/>
            <a:ext cx="25923240" cy="7200900"/>
          </a:xfrm>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1440182" y="9671210"/>
            <a:ext cx="12726592" cy="4030501"/>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pt-PT" smtClean="0"/>
              <a:t>Clique para editar os estilos</a:t>
            </a:r>
          </a:p>
        </p:txBody>
      </p:sp>
      <p:sp>
        <p:nvSpPr>
          <p:cNvPr id="4" name="Marcador de Posição de Conteúdo 3"/>
          <p:cNvSpPr>
            <a:spLocks noGrp="1"/>
          </p:cNvSpPr>
          <p:nvPr>
            <p:ph sz="half" idx="2"/>
          </p:nvPr>
        </p:nvSpPr>
        <p:spPr>
          <a:xfrm>
            <a:off x="1440182" y="13701711"/>
            <a:ext cx="12726592" cy="24893114"/>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14631832" y="9671210"/>
            <a:ext cx="12731590" cy="4030501"/>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pt-PT" smtClean="0"/>
              <a:t>Clique para editar os estilos</a:t>
            </a:r>
          </a:p>
        </p:txBody>
      </p:sp>
      <p:sp>
        <p:nvSpPr>
          <p:cNvPr id="6" name="Marcador de Posição de Conteúdo 5"/>
          <p:cNvSpPr>
            <a:spLocks noGrp="1"/>
          </p:cNvSpPr>
          <p:nvPr>
            <p:ph sz="quarter" idx="4"/>
          </p:nvPr>
        </p:nvSpPr>
        <p:spPr>
          <a:xfrm>
            <a:off x="14631832" y="13701711"/>
            <a:ext cx="12731590" cy="24893114"/>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F20FF2E8-98D6-4CB5-8F22-5C64891DFA80}" type="datetimeFigureOut">
              <a:rPr lang="pt-PT" smtClean="0"/>
              <a:pPr/>
              <a:t>22/02/12</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F20FF2E8-98D6-4CB5-8F22-5C64891DFA80}" type="datetimeFigureOut">
              <a:rPr lang="pt-PT" smtClean="0"/>
              <a:pPr/>
              <a:t>22/02/12</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F20FF2E8-98D6-4CB5-8F22-5C64891DFA80}" type="datetimeFigureOut">
              <a:rPr lang="pt-PT" smtClean="0"/>
              <a:pPr/>
              <a:t>22/02/12</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440182" y="1720217"/>
            <a:ext cx="9476187" cy="7320915"/>
          </a:xfrm>
        </p:spPr>
        <p:txBody>
          <a:bodyPr anchor="b"/>
          <a:lstStyle>
            <a:lvl1pPr algn="l">
              <a:defRPr sz="9000" b="1"/>
            </a:lvl1pPr>
          </a:lstStyle>
          <a:p>
            <a:r>
              <a:rPr lang="pt-PT" smtClean="0"/>
              <a:t>Clique para editar o estilo</a:t>
            </a:r>
            <a:endParaRPr lang="pt-PT"/>
          </a:p>
        </p:txBody>
      </p:sp>
      <p:sp>
        <p:nvSpPr>
          <p:cNvPr id="3" name="Marcador de Posição de Conteúdo 2"/>
          <p:cNvSpPr>
            <a:spLocks noGrp="1"/>
          </p:cNvSpPr>
          <p:nvPr>
            <p:ph idx="1"/>
          </p:nvPr>
        </p:nvSpPr>
        <p:spPr>
          <a:xfrm>
            <a:off x="11261407" y="1720219"/>
            <a:ext cx="16102015" cy="36874613"/>
          </a:xfrm>
        </p:spPr>
        <p:txBody>
          <a:bodyPr/>
          <a:lstStyle>
            <a:lvl1pPr>
              <a:defRPr sz="14400"/>
            </a:lvl1pPr>
            <a:lvl2pPr>
              <a:defRPr sz="12600"/>
            </a:lvl2pPr>
            <a:lvl3pPr>
              <a:defRPr sz="10800"/>
            </a:lvl3pPr>
            <a:lvl4pPr>
              <a:defRPr sz="9000"/>
            </a:lvl4pPr>
            <a:lvl5pPr>
              <a:defRPr sz="9000"/>
            </a:lvl5pPr>
            <a:lvl6pPr>
              <a:defRPr sz="9000"/>
            </a:lvl6pPr>
            <a:lvl7pPr>
              <a:defRPr sz="9000"/>
            </a:lvl7pPr>
            <a:lvl8pPr>
              <a:defRPr sz="9000"/>
            </a:lvl8pPr>
            <a:lvl9pPr>
              <a:defRPr sz="9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1440182" y="9041134"/>
            <a:ext cx="9476187" cy="29553698"/>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F20FF2E8-98D6-4CB5-8F22-5C64891DFA80}" type="datetimeFigureOut">
              <a:rPr lang="pt-PT" smtClean="0"/>
              <a:pPr/>
              <a:t>22/02/12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645707" y="30243782"/>
            <a:ext cx="17282160" cy="3570451"/>
          </a:xfrm>
        </p:spPr>
        <p:txBody>
          <a:bodyPr anchor="b"/>
          <a:lstStyle>
            <a:lvl1pPr algn="l">
              <a:defRPr sz="9000" b="1"/>
            </a:lvl1pPr>
          </a:lstStyle>
          <a:p>
            <a:r>
              <a:rPr lang="pt-PT" smtClean="0"/>
              <a:t>Clique para editar o estilo</a:t>
            </a:r>
            <a:endParaRPr lang="pt-PT"/>
          </a:p>
        </p:txBody>
      </p:sp>
      <p:sp>
        <p:nvSpPr>
          <p:cNvPr id="3" name="Marcador de Posição da Imagem 2"/>
          <p:cNvSpPr>
            <a:spLocks noGrp="1"/>
          </p:cNvSpPr>
          <p:nvPr>
            <p:ph type="pic" idx="1"/>
          </p:nvPr>
        </p:nvSpPr>
        <p:spPr>
          <a:xfrm>
            <a:off x="5645707" y="3860481"/>
            <a:ext cx="17282160" cy="25923240"/>
          </a:xfrm>
        </p:spPr>
        <p:txBody>
          <a:bodyPr/>
          <a:lstStyle>
            <a:lvl1pPr marL="0" indent="0">
              <a:buNone/>
              <a:defRPr sz="14400"/>
            </a:lvl1pPr>
            <a:lvl2pPr marL="2057400" indent="0">
              <a:buNone/>
              <a:defRPr sz="12600"/>
            </a:lvl2pPr>
            <a:lvl3pPr marL="4114800" indent="0">
              <a:buNone/>
              <a:defRPr sz="10800"/>
            </a:lvl3pPr>
            <a:lvl4pPr marL="6172200" indent="0">
              <a:buNone/>
              <a:defRPr sz="9000"/>
            </a:lvl4pPr>
            <a:lvl5pPr marL="8229600" indent="0">
              <a:buNone/>
              <a:defRPr sz="9000"/>
            </a:lvl5pPr>
            <a:lvl6pPr marL="10287000" indent="0">
              <a:buNone/>
              <a:defRPr sz="9000"/>
            </a:lvl6pPr>
            <a:lvl7pPr marL="12344400" indent="0">
              <a:buNone/>
              <a:defRPr sz="9000"/>
            </a:lvl7pPr>
            <a:lvl8pPr marL="14401800" indent="0">
              <a:buNone/>
              <a:defRPr sz="9000"/>
            </a:lvl8pPr>
            <a:lvl9pPr marL="16459200" indent="0">
              <a:buNone/>
              <a:defRPr sz="9000"/>
            </a:lvl9pPr>
          </a:lstStyle>
          <a:p>
            <a:endParaRPr lang="pt-PT"/>
          </a:p>
        </p:txBody>
      </p:sp>
      <p:sp>
        <p:nvSpPr>
          <p:cNvPr id="4" name="Marcador de Posição do Texto 3"/>
          <p:cNvSpPr>
            <a:spLocks noGrp="1"/>
          </p:cNvSpPr>
          <p:nvPr>
            <p:ph type="body" sz="half" idx="2"/>
          </p:nvPr>
        </p:nvSpPr>
        <p:spPr>
          <a:xfrm>
            <a:off x="5645707" y="33814233"/>
            <a:ext cx="17282160" cy="5070629"/>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F20FF2E8-98D6-4CB5-8F22-5C64891DFA80}" type="datetimeFigureOut">
              <a:rPr lang="pt-PT" smtClean="0"/>
              <a:pPr/>
              <a:t>22/02/12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947B3657-2223-4615-867D-94CC58835738}" type="slidenum">
              <a:rPr lang="pt-PT" smtClean="0"/>
              <a:pPr/>
              <a:t>‹#›</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1440180" y="1730219"/>
            <a:ext cx="25923240" cy="7200900"/>
          </a:xfrm>
          <a:prstGeom prst="rect">
            <a:avLst/>
          </a:prstGeom>
        </p:spPr>
        <p:txBody>
          <a:bodyPr vert="horz" lIns="411480" tIns="205740" rIns="411480" bIns="205740" rtlCol="0" anchor="ctr">
            <a:normAutofit/>
          </a:bodyPr>
          <a:lstStyle/>
          <a:p>
            <a:r>
              <a:rPr lang="pt-PT" smtClean="0"/>
              <a:t>Clique para editar o estilo</a:t>
            </a:r>
            <a:endParaRPr lang="pt-PT"/>
          </a:p>
        </p:txBody>
      </p:sp>
      <p:sp>
        <p:nvSpPr>
          <p:cNvPr id="3" name="Marcador de Posição do Texto 2"/>
          <p:cNvSpPr>
            <a:spLocks noGrp="1"/>
          </p:cNvSpPr>
          <p:nvPr>
            <p:ph type="body" idx="1"/>
          </p:nvPr>
        </p:nvSpPr>
        <p:spPr>
          <a:xfrm>
            <a:off x="1440180" y="10081267"/>
            <a:ext cx="25923240" cy="28513565"/>
          </a:xfrm>
          <a:prstGeom prst="rect">
            <a:avLst/>
          </a:prstGeom>
        </p:spPr>
        <p:txBody>
          <a:bodyPr vert="horz" lIns="411480" tIns="205740" rIns="411480" bIns="20574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2"/>
          </p:nvPr>
        </p:nvSpPr>
        <p:spPr>
          <a:xfrm>
            <a:off x="1440180" y="40045010"/>
            <a:ext cx="6720840" cy="2300286"/>
          </a:xfrm>
          <a:prstGeom prst="rect">
            <a:avLst/>
          </a:prstGeom>
        </p:spPr>
        <p:txBody>
          <a:bodyPr vert="horz" lIns="411480" tIns="205740" rIns="411480" bIns="205740" rtlCol="0" anchor="ctr"/>
          <a:lstStyle>
            <a:lvl1pPr algn="l">
              <a:defRPr sz="5400">
                <a:solidFill>
                  <a:schemeClr val="tx1">
                    <a:tint val="75000"/>
                  </a:schemeClr>
                </a:solidFill>
              </a:defRPr>
            </a:lvl1pPr>
          </a:lstStyle>
          <a:p>
            <a:fld id="{F20FF2E8-98D6-4CB5-8F22-5C64891DFA80}" type="datetimeFigureOut">
              <a:rPr lang="pt-PT" smtClean="0"/>
              <a:pPr/>
              <a:t>22/02/12</a:t>
            </a:fld>
            <a:endParaRPr lang="pt-PT"/>
          </a:p>
        </p:txBody>
      </p:sp>
      <p:sp>
        <p:nvSpPr>
          <p:cNvPr id="5" name="Marcador de Posição do Rodapé 4"/>
          <p:cNvSpPr>
            <a:spLocks noGrp="1"/>
          </p:cNvSpPr>
          <p:nvPr>
            <p:ph type="ftr" sz="quarter" idx="3"/>
          </p:nvPr>
        </p:nvSpPr>
        <p:spPr>
          <a:xfrm>
            <a:off x="9841230" y="40045010"/>
            <a:ext cx="9121140" cy="2300286"/>
          </a:xfrm>
          <a:prstGeom prst="rect">
            <a:avLst/>
          </a:prstGeom>
        </p:spPr>
        <p:txBody>
          <a:bodyPr vert="horz" lIns="411480" tIns="205740" rIns="411480" bIns="205740" rtlCol="0" anchor="ctr"/>
          <a:lstStyle>
            <a:lvl1pPr algn="ctr">
              <a:defRPr sz="54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20642580" y="40045010"/>
            <a:ext cx="6720840" cy="2300286"/>
          </a:xfrm>
          <a:prstGeom prst="rect">
            <a:avLst/>
          </a:prstGeom>
        </p:spPr>
        <p:txBody>
          <a:bodyPr vert="horz" lIns="411480" tIns="205740" rIns="411480" bIns="205740" rtlCol="0" anchor="ctr"/>
          <a:lstStyle>
            <a:lvl1pPr algn="r">
              <a:defRPr sz="5400">
                <a:solidFill>
                  <a:schemeClr val="tx1">
                    <a:tint val="75000"/>
                  </a:schemeClr>
                </a:solidFill>
              </a:defRPr>
            </a:lvl1pPr>
          </a:lstStyle>
          <a:p>
            <a:fld id="{947B3657-2223-4615-867D-94CC58835738}" type="slidenum">
              <a:rPr lang="pt-PT" smtClean="0"/>
              <a:pPr/>
              <a:t>‹#›</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14800" rtl="0" eaLnBrk="1" latinLnBrk="0" hangingPunct="1">
        <a:spcBef>
          <a:spcPct val="0"/>
        </a:spcBef>
        <a:buNone/>
        <a:defRPr sz="19800" kern="1200">
          <a:solidFill>
            <a:schemeClr val="tx1"/>
          </a:solidFill>
          <a:latin typeface="+mj-lt"/>
          <a:ea typeface="+mj-ea"/>
          <a:cs typeface="+mj-cs"/>
        </a:defRPr>
      </a:lvl1pPr>
    </p:titleStyle>
    <p:bodyStyle>
      <a:lvl1pPr marL="1543050" indent="-1543050" algn="l" defTabSz="4114800" rtl="0" eaLnBrk="1" latinLnBrk="0" hangingPunct="1">
        <a:spcBef>
          <a:spcPct val="20000"/>
        </a:spcBef>
        <a:buFont typeface="Arial" pitchFamily="34" charset="0"/>
        <a:buChar char="•"/>
        <a:defRPr sz="14400" kern="1200">
          <a:solidFill>
            <a:schemeClr val="tx1"/>
          </a:solidFill>
          <a:latin typeface="+mn-lt"/>
          <a:ea typeface="+mn-ea"/>
          <a:cs typeface="+mn-cs"/>
        </a:defRPr>
      </a:lvl1pPr>
      <a:lvl2pPr marL="3343275" indent="-1285875" algn="l" defTabSz="4114800" rtl="0" eaLnBrk="1" latinLnBrk="0" hangingPunct="1">
        <a:spcBef>
          <a:spcPct val="20000"/>
        </a:spcBef>
        <a:buFont typeface="Arial" pitchFamily="34" charset="0"/>
        <a:buChar char="–"/>
        <a:defRPr sz="12600" kern="1200">
          <a:solidFill>
            <a:schemeClr val="tx1"/>
          </a:solidFill>
          <a:latin typeface="+mn-lt"/>
          <a:ea typeface="+mn-ea"/>
          <a:cs typeface="+mn-cs"/>
        </a:defRPr>
      </a:lvl2pPr>
      <a:lvl3pPr marL="5143500" indent="-1028700" algn="l" defTabSz="4114800" rtl="0" eaLnBrk="1" latinLnBrk="0" hangingPunct="1">
        <a:spcBef>
          <a:spcPct val="20000"/>
        </a:spcBef>
        <a:buFont typeface="Arial" pitchFamily="34" charset="0"/>
        <a:buChar char="•"/>
        <a:defRPr sz="10800" kern="1200">
          <a:solidFill>
            <a:schemeClr val="tx1"/>
          </a:solidFill>
          <a:latin typeface="+mn-lt"/>
          <a:ea typeface="+mn-ea"/>
          <a:cs typeface="+mn-cs"/>
        </a:defRPr>
      </a:lvl3pPr>
      <a:lvl4pPr marL="72009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4pPr>
      <a:lvl5pPr marL="92583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5pPr>
      <a:lvl6pPr marL="113157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6pPr>
      <a:lvl7pPr marL="133731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7pPr>
      <a:lvl8pPr marL="154305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8pPr>
      <a:lvl9pPr marL="174879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9pPr>
    </p:bodyStyle>
    <p:otherStyle>
      <a:defPPr>
        <a:defRPr lang="pt-PT"/>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chart" Target="../charts/chart1.xml"/><Relationship Id="rId5" Type="http://schemas.openxmlformats.org/officeDocument/2006/relationships/chart" Target="../charts/chart2.xml"/><Relationship Id="rId6" Type="http://schemas.openxmlformats.org/officeDocument/2006/relationships/chart" Target="../charts/chart3.xm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cstate="print">
            <a:lum bright="-50000" contrast="-15000"/>
          </a:blip>
          <a:stretch>
            <a:fillRect/>
          </a:stretch>
        </p:blipFill>
        <p:spPr bwMode="auto">
          <a:xfrm>
            <a:off x="299941" y="337393"/>
            <a:ext cx="28223290" cy="41894780"/>
          </a:xfrm>
          <a:prstGeom prst="rect">
            <a:avLst/>
          </a:prstGeom>
          <a:noFill/>
          <a:ln>
            <a:noFill/>
          </a:ln>
        </p:spPr>
      </p:pic>
      <p:sp>
        <p:nvSpPr>
          <p:cNvPr id="5" name="Rounded Rectangle 4"/>
          <p:cNvSpPr/>
          <p:nvPr/>
        </p:nvSpPr>
        <p:spPr>
          <a:xfrm>
            <a:off x="2808512" y="504356"/>
            <a:ext cx="23114568" cy="1584176"/>
          </a:xfrm>
          <a:prstGeom prst="roundRect">
            <a:avLst>
              <a:gd name="adj" fmla="val 30460"/>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411480" tIns="205740" rIns="411480" bIns="205740" rtlCol="0" anchor="ctr"/>
          <a:lstStyle/>
          <a:p>
            <a:pPr algn="ctr" defTabSz="174911" eaLnBrk="0" hangingPunct="0"/>
            <a:r>
              <a:rPr lang="pt-PT" sz="4400" b="1" dirty="0">
                <a:solidFill>
                  <a:schemeClr val="tx1"/>
                </a:solidFill>
                <a:latin typeface="Calibri" pitchFamily="34" charset="0"/>
              </a:rPr>
              <a:t>A PSYCHOSOMATIC APPROACH OF STRESS AND ANXIETY IN PEOPLE WITH </a:t>
            </a:r>
            <a:r>
              <a:rPr lang="pt-PT" sz="4400" b="1" dirty="0" smtClean="0">
                <a:solidFill>
                  <a:schemeClr val="tx1"/>
                </a:solidFill>
                <a:latin typeface="Calibri" pitchFamily="34" charset="0"/>
              </a:rPr>
              <a:t>LOW BACK-PAIN:  </a:t>
            </a:r>
          </a:p>
          <a:p>
            <a:pPr algn="ctr" defTabSz="174911" eaLnBrk="0" hangingPunct="0"/>
            <a:r>
              <a:rPr lang="pt-PT" sz="4400" b="1" dirty="0" smtClean="0">
                <a:solidFill>
                  <a:schemeClr val="tx1"/>
                </a:solidFill>
                <a:latin typeface="Calibri" pitchFamily="34" charset="0"/>
              </a:rPr>
              <a:t>AN </a:t>
            </a:r>
            <a:r>
              <a:rPr lang="pt-PT" sz="4400" b="1" dirty="0">
                <a:solidFill>
                  <a:schemeClr val="tx1"/>
                </a:solidFill>
                <a:latin typeface="Calibri" pitchFamily="34" charset="0"/>
              </a:rPr>
              <a:t>EXPLORATORY STUDY ON OFFICE </a:t>
            </a:r>
            <a:r>
              <a:rPr lang="pt-PT" sz="4400" b="1" dirty="0" smtClean="0">
                <a:solidFill>
                  <a:schemeClr val="tx1"/>
                </a:solidFill>
                <a:latin typeface="Calibri" pitchFamily="34" charset="0"/>
              </a:rPr>
              <a:t>WORKERS</a:t>
            </a:r>
            <a:endParaRPr lang="en-GB" sz="4400" b="1" dirty="0">
              <a:solidFill>
                <a:schemeClr val="tx1"/>
              </a:solidFill>
              <a:latin typeface="Calibri" pitchFamily="34" charset="0"/>
            </a:endParaRPr>
          </a:p>
        </p:txBody>
      </p:sp>
      <p:sp>
        <p:nvSpPr>
          <p:cNvPr id="7" name="TextBox 6"/>
          <p:cNvSpPr txBox="1"/>
          <p:nvPr/>
        </p:nvSpPr>
        <p:spPr>
          <a:xfrm>
            <a:off x="5040760" y="2088532"/>
            <a:ext cx="18727398" cy="1107996"/>
          </a:xfrm>
          <a:prstGeom prst="rect">
            <a:avLst/>
          </a:prstGeom>
          <a:noFill/>
        </p:spPr>
        <p:txBody>
          <a:bodyPr wrap="square" lIns="411480" tIns="205740" rIns="411480" bIns="205740" rtlCol="0">
            <a:spAutoFit/>
          </a:bodyPr>
          <a:lstStyle/>
          <a:p>
            <a:pPr algn="ctr"/>
            <a:r>
              <a:rPr lang="pt-PT" sz="4500" b="1" dirty="0" smtClean="0">
                <a:solidFill>
                  <a:srgbClr val="FFFF00"/>
                </a:solidFill>
              </a:rPr>
              <a:t>Gonçalves, J.* ;   Pedro, A.M.**     Instituto Superior de Psicologia Aplicada</a:t>
            </a:r>
            <a:endParaRPr lang="pt-PT" sz="4500" b="1" dirty="0">
              <a:solidFill>
                <a:srgbClr val="FFFF00"/>
              </a:solidFill>
            </a:endParaRPr>
          </a:p>
        </p:txBody>
      </p:sp>
      <p:sp>
        <p:nvSpPr>
          <p:cNvPr id="10" name="CaixaDeTexto 19"/>
          <p:cNvSpPr txBox="1"/>
          <p:nvPr/>
        </p:nvSpPr>
        <p:spPr>
          <a:xfrm>
            <a:off x="900018" y="3240660"/>
            <a:ext cx="13933830" cy="35472671"/>
          </a:xfrm>
          <a:prstGeom prst="rect">
            <a:avLst/>
          </a:prstGeom>
          <a:noFill/>
        </p:spPr>
        <p:txBody>
          <a:bodyPr wrap="square" lIns="92336" tIns="46170" rIns="92336" bIns="46170">
            <a:spAutoFit/>
          </a:bodyPr>
          <a:lstStyle/>
          <a:p>
            <a:pPr algn="just">
              <a:lnSpc>
                <a:spcPct val="90000"/>
              </a:lnSpc>
            </a:pPr>
            <a:r>
              <a:rPr lang="en-US" sz="3200" b="1" i="1" dirty="0">
                <a:solidFill>
                  <a:srgbClr val="FFFF00"/>
                </a:solidFill>
              </a:rPr>
              <a:t>Abstract</a:t>
            </a:r>
          </a:p>
          <a:p>
            <a:pPr algn="just"/>
            <a:r>
              <a:rPr lang="en-US" sz="3200" dirty="0">
                <a:solidFill>
                  <a:schemeClr val="bg1"/>
                </a:solidFill>
              </a:rPr>
              <a:t>The low back pain is a disease or syndrome that affects the lumbar spine. It reveals itself as a functional disabling pain (Harrison, 1998). It is estimated that over 80% of individuals have at least one episode of back pain throughout their lives.</a:t>
            </a:r>
            <a:br>
              <a:rPr lang="en-US" sz="3200" dirty="0">
                <a:solidFill>
                  <a:schemeClr val="bg1"/>
                </a:solidFill>
              </a:rPr>
            </a:br>
            <a:r>
              <a:rPr lang="en-US" sz="3200" dirty="0">
                <a:solidFill>
                  <a:schemeClr val="bg1"/>
                </a:solidFill>
              </a:rPr>
              <a:t>The aim of the study is to determine the prevalence of back pain in workers and to identify, evaluate and correlate factors that may contribute to the onset of back pain, such as stress and anxiety.</a:t>
            </a:r>
            <a:r>
              <a:rPr lang="pt-PT" sz="3200" dirty="0">
                <a:solidFill>
                  <a:schemeClr val="bg1"/>
                </a:solidFill>
              </a:rPr>
              <a:t> </a:t>
            </a:r>
          </a:p>
          <a:p>
            <a:pPr algn="just">
              <a:lnSpc>
                <a:spcPct val="90000"/>
              </a:lnSpc>
            </a:pPr>
            <a:endParaRPr lang="pt-PT" sz="3200" dirty="0">
              <a:solidFill>
                <a:schemeClr val="bg1"/>
              </a:solidFill>
            </a:endParaRPr>
          </a:p>
          <a:p>
            <a:pPr algn="just">
              <a:lnSpc>
                <a:spcPct val="90000"/>
              </a:lnSpc>
            </a:pPr>
            <a:r>
              <a:rPr lang="pt-BR" sz="3200" b="1" i="1" dirty="0" err="1">
                <a:solidFill>
                  <a:srgbClr val="FFFF00"/>
                </a:solidFill>
              </a:rPr>
              <a:t>Introduction</a:t>
            </a:r>
            <a:endParaRPr lang="pt-BR" sz="3200" b="1" i="1" dirty="0">
              <a:solidFill>
                <a:srgbClr val="FFFF00"/>
              </a:solidFill>
            </a:endParaRPr>
          </a:p>
          <a:p>
            <a:pPr algn="just"/>
            <a:r>
              <a:rPr lang="en-US" sz="3200" dirty="0">
                <a:solidFill>
                  <a:schemeClr val="bg1"/>
                </a:solidFill>
              </a:rPr>
              <a:t>The low back pain can occur abruptly or gradually and silently, displaying itself in various and complex ways, such as loss of strength, flexibility, increase of local stiffness, psychological asthenia, irritability, functional impotence as decrease of professional performance, that can live a person to despair due to that group of continuous and evolutionary infirmities.</a:t>
            </a:r>
            <a:endParaRPr lang="pt-PT" sz="3200" dirty="0">
              <a:solidFill>
                <a:schemeClr val="bg1"/>
              </a:solidFill>
            </a:endParaRPr>
          </a:p>
          <a:p>
            <a:pPr algn="just"/>
            <a:endParaRPr lang="pt-PT" sz="3200" dirty="0">
              <a:solidFill>
                <a:schemeClr val="bg1"/>
              </a:solidFill>
            </a:endParaRPr>
          </a:p>
          <a:p>
            <a:pPr algn="just"/>
            <a:r>
              <a:rPr lang="en-US" sz="3200" dirty="0">
                <a:solidFill>
                  <a:schemeClr val="bg1"/>
                </a:solidFill>
              </a:rPr>
              <a:t>Low back pain is a common reason of </a:t>
            </a:r>
            <a:r>
              <a:rPr lang="pt-PT" sz="3200" dirty="0">
                <a:solidFill>
                  <a:schemeClr val="bg1"/>
                </a:solidFill>
              </a:rPr>
              <a:t> </a:t>
            </a:r>
            <a:r>
              <a:rPr lang="en-US" sz="3200" dirty="0">
                <a:solidFill>
                  <a:schemeClr val="bg1"/>
                </a:solidFill>
              </a:rPr>
              <a:t>medical  appointments and its prevalence is known in many countries hitting high scores and turning into a serious public health problem. It affects a significant part of the active population, supporting a large scale of  absenteeism  from work with a break of productivity (</a:t>
            </a:r>
            <a:r>
              <a:rPr lang="en-US" sz="3200" dirty="0" err="1">
                <a:solidFill>
                  <a:schemeClr val="bg1"/>
                </a:solidFill>
              </a:rPr>
              <a:t>Ministério</a:t>
            </a:r>
            <a:r>
              <a:rPr lang="en-US" sz="3200" dirty="0">
                <a:solidFill>
                  <a:schemeClr val="bg1"/>
                </a:solidFill>
              </a:rPr>
              <a:t> da </a:t>
            </a:r>
            <a:r>
              <a:rPr lang="en-US" sz="3200" dirty="0" err="1">
                <a:solidFill>
                  <a:schemeClr val="bg1"/>
                </a:solidFill>
              </a:rPr>
              <a:t>Saúde</a:t>
            </a:r>
            <a:r>
              <a:rPr lang="en-US" sz="3200" dirty="0">
                <a:solidFill>
                  <a:schemeClr val="bg1"/>
                </a:solidFill>
              </a:rPr>
              <a:t> e </a:t>
            </a:r>
            <a:r>
              <a:rPr lang="en-US" sz="3200" dirty="0" err="1">
                <a:solidFill>
                  <a:schemeClr val="bg1"/>
                </a:solidFill>
              </a:rPr>
              <a:t>Departamento</a:t>
            </a:r>
            <a:r>
              <a:rPr lang="en-US" sz="3200" dirty="0">
                <a:solidFill>
                  <a:schemeClr val="bg1"/>
                </a:solidFill>
              </a:rPr>
              <a:t> de </a:t>
            </a:r>
            <a:r>
              <a:rPr lang="en-US" sz="3200" dirty="0" err="1">
                <a:solidFill>
                  <a:schemeClr val="bg1"/>
                </a:solidFill>
              </a:rPr>
              <a:t>Estudos</a:t>
            </a:r>
            <a:r>
              <a:rPr lang="en-US" sz="3200" dirty="0">
                <a:solidFill>
                  <a:schemeClr val="bg1"/>
                </a:solidFill>
              </a:rPr>
              <a:t> e </a:t>
            </a:r>
            <a:r>
              <a:rPr lang="en-US" sz="3200" dirty="0" err="1">
                <a:solidFill>
                  <a:schemeClr val="bg1"/>
                </a:solidFill>
              </a:rPr>
              <a:t>Planeamento</a:t>
            </a:r>
            <a:r>
              <a:rPr lang="en-US" sz="3200" dirty="0">
                <a:solidFill>
                  <a:schemeClr val="bg1"/>
                </a:solidFill>
              </a:rPr>
              <a:t>, 2006).</a:t>
            </a:r>
            <a:endParaRPr lang="pt-PT" sz="3200" dirty="0">
              <a:solidFill>
                <a:schemeClr val="bg1"/>
              </a:solidFill>
            </a:endParaRPr>
          </a:p>
          <a:p>
            <a:pPr algn="just"/>
            <a:r>
              <a:rPr lang="en-US" sz="3200" dirty="0">
                <a:solidFill>
                  <a:schemeClr val="bg1"/>
                </a:solidFill>
              </a:rPr>
              <a:t>"The sadness, despair and discouragement throw down the human being, causing accentuation of the kyphosis and curved back" (</a:t>
            </a:r>
            <a:r>
              <a:rPr lang="en-US" sz="3200" dirty="0" err="1">
                <a:solidFill>
                  <a:schemeClr val="bg1"/>
                </a:solidFill>
              </a:rPr>
              <a:t>Luban-Plozza</a:t>
            </a:r>
            <a:r>
              <a:rPr lang="en-US" sz="3200" dirty="0">
                <a:solidFill>
                  <a:schemeClr val="bg1"/>
                </a:solidFill>
              </a:rPr>
              <a:t>, 1979) and this way, the stress causes muscle alterations in stiffness or excess of flexibility (Reich, 1986). This description about biological mechanisms is an excellent way of clarifying how does the muscle stiffness appear to the point of incorporating the structure of armed posture described by Reich (1995).</a:t>
            </a:r>
            <a:endParaRPr lang="pt-PT" sz="3200" dirty="0">
              <a:solidFill>
                <a:schemeClr val="bg1"/>
              </a:solidFill>
            </a:endParaRPr>
          </a:p>
          <a:p>
            <a:pPr algn="just"/>
            <a:endParaRPr lang="pt-PT" sz="3200" dirty="0">
              <a:solidFill>
                <a:schemeClr val="bg1"/>
              </a:solidFill>
            </a:endParaRPr>
          </a:p>
          <a:p>
            <a:pPr algn="just"/>
            <a:r>
              <a:rPr lang="en-US" sz="3200" dirty="0">
                <a:solidFill>
                  <a:schemeClr val="bg1"/>
                </a:solidFill>
              </a:rPr>
              <a:t>Many authors and researchers recommend physical activity as adjuvant to decrease the risk for chronic diseases, reduce stress and depression, develop self esteem (Berger et al. 2002), promote personal relationships, improve health and physical condition, increase pleasure  (</a:t>
            </a:r>
            <a:r>
              <a:rPr lang="en-US" sz="3200" dirty="0" err="1">
                <a:solidFill>
                  <a:schemeClr val="bg1"/>
                </a:solidFill>
              </a:rPr>
              <a:t>Piéron</a:t>
            </a:r>
            <a:r>
              <a:rPr lang="en-US" sz="3200" dirty="0">
                <a:solidFill>
                  <a:schemeClr val="bg1"/>
                </a:solidFill>
              </a:rPr>
              <a:t> 1998).</a:t>
            </a:r>
            <a:endParaRPr lang="pt-PT" sz="3200" dirty="0">
              <a:solidFill>
                <a:schemeClr val="bg1"/>
              </a:solidFill>
            </a:endParaRPr>
          </a:p>
          <a:p>
            <a:pPr algn="just"/>
            <a:r>
              <a:rPr lang="en-US" sz="3200" dirty="0">
                <a:solidFill>
                  <a:schemeClr val="bg1"/>
                </a:solidFill>
              </a:rPr>
              <a:t>This phenomenon</a:t>
            </a:r>
            <a:r>
              <a:rPr lang="pt-PT" sz="3200" dirty="0">
                <a:solidFill>
                  <a:schemeClr val="bg1"/>
                </a:solidFill>
              </a:rPr>
              <a:t> </a:t>
            </a:r>
            <a:r>
              <a:rPr lang="en-US" sz="3200" dirty="0">
                <a:solidFill>
                  <a:schemeClr val="bg1"/>
                </a:solidFill>
              </a:rPr>
              <a:t>can be due to the fact that during physical activity the body releases  neurotransmitters, specially noradrenaline and serotonin, as well as </a:t>
            </a:r>
            <a:r>
              <a:rPr lang="en-US" sz="3200" dirty="0" err="1">
                <a:solidFill>
                  <a:schemeClr val="bg1"/>
                </a:solidFill>
              </a:rPr>
              <a:t>bendorfine</a:t>
            </a:r>
            <a:r>
              <a:rPr lang="en-US" sz="3200" dirty="0">
                <a:solidFill>
                  <a:schemeClr val="bg1"/>
                </a:solidFill>
              </a:rPr>
              <a:t> and dopamine, which start a process of anesthesia and calms the person. This way he benefits from a relaxing post effort effect and in general the individual can maintain himself in a more balanced condition to continue facing external threats being either physical or psychological.</a:t>
            </a:r>
            <a:endParaRPr lang="pt-PT" sz="3200" dirty="0">
              <a:solidFill>
                <a:schemeClr val="bg1"/>
              </a:solidFill>
            </a:endParaRPr>
          </a:p>
          <a:p>
            <a:pPr>
              <a:lnSpc>
                <a:spcPct val="90000"/>
              </a:lnSpc>
              <a:defRPr/>
            </a:pPr>
            <a:endParaRPr lang="pt-PT" sz="3200" dirty="0" smtClean="0">
              <a:solidFill>
                <a:srgbClr val="FFFF00"/>
              </a:solidFill>
              <a:latin typeface="Calibri" pitchFamily="34" charset="0"/>
              <a:cs typeface="Calibri" pitchFamily="34" charset="0"/>
            </a:endParaRPr>
          </a:p>
          <a:p>
            <a:pPr>
              <a:lnSpc>
                <a:spcPct val="90000"/>
              </a:lnSpc>
              <a:spcAft>
                <a:spcPts val="2700"/>
              </a:spcAft>
            </a:pPr>
            <a:r>
              <a:rPr lang="pt-PT" sz="3200" i="1" dirty="0" err="1" smtClean="0">
                <a:solidFill>
                  <a:srgbClr val="FFFF00"/>
                </a:solidFill>
                <a:latin typeface="Calibri" pitchFamily="34" charset="0"/>
                <a:cs typeface="Calibri" pitchFamily="34" charset="0"/>
              </a:rPr>
              <a:t>Goals</a:t>
            </a:r>
            <a:endParaRPr lang="pt-PT" sz="3200" i="1" dirty="0" smtClean="0">
              <a:solidFill>
                <a:srgbClr val="FFFF00"/>
              </a:solidFill>
              <a:latin typeface="Calibri" pitchFamily="34" charset="0"/>
              <a:cs typeface="Calibri" pitchFamily="34" charset="0"/>
            </a:endParaRPr>
          </a:p>
          <a:p>
            <a:pPr algn="just">
              <a:lnSpc>
                <a:spcPct val="90000"/>
              </a:lnSpc>
              <a:spcAft>
                <a:spcPts val="2700"/>
              </a:spcAft>
              <a:buFont typeface="Wingdings" pitchFamily="2" charset="2"/>
              <a:buChar char="Ø"/>
            </a:pPr>
            <a:r>
              <a:rPr lang="en-US" sz="3200" dirty="0" smtClean="0">
                <a:solidFill>
                  <a:schemeClr val="bg1"/>
                </a:solidFill>
                <a:latin typeface="Calibri" pitchFamily="34" charset="0"/>
                <a:cs typeface="Calibri" pitchFamily="34" charset="0"/>
              </a:rPr>
              <a:t>to determine the prevalence of back pain in workers;</a:t>
            </a:r>
          </a:p>
          <a:p>
            <a:pPr algn="just">
              <a:lnSpc>
                <a:spcPct val="90000"/>
              </a:lnSpc>
              <a:spcAft>
                <a:spcPts val="2700"/>
              </a:spcAft>
              <a:buFont typeface="Wingdings" pitchFamily="2" charset="2"/>
              <a:buChar char="Ø"/>
            </a:pPr>
            <a:r>
              <a:rPr lang="en-US" sz="3200" dirty="0" smtClean="0">
                <a:solidFill>
                  <a:schemeClr val="bg1"/>
                </a:solidFill>
                <a:latin typeface="Calibri" pitchFamily="34" charset="0"/>
                <a:cs typeface="Calibri" pitchFamily="34" charset="0"/>
              </a:rPr>
              <a:t>to identify, evaluate and correlate factors that may contribute to the onset of back pain, such as stress and anxiety.</a:t>
            </a:r>
          </a:p>
          <a:p>
            <a:pPr algn="just">
              <a:lnSpc>
                <a:spcPct val="90000"/>
              </a:lnSpc>
            </a:pPr>
            <a:r>
              <a:rPr lang="en-US" sz="3200" i="1" dirty="0" smtClean="0">
                <a:solidFill>
                  <a:srgbClr val="FFFF00"/>
                </a:solidFill>
                <a:latin typeface="Calibri" pitchFamily="34" charset="0"/>
                <a:cs typeface="Calibri" pitchFamily="34" charset="0"/>
              </a:rPr>
              <a:t>Method</a:t>
            </a:r>
            <a:endParaRPr lang="pt-PT" sz="3200" i="1" dirty="0">
              <a:solidFill>
                <a:srgbClr val="FFFF00"/>
              </a:solidFill>
              <a:latin typeface="Calibri" pitchFamily="34" charset="0"/>
              <a:cs typeface="Calibri" pitchFamily="34" charset="0"/>
            </a:endParaRPr>
          </a:p>
          <a:p>
            <a:pPr algn="just">
              <a:lnSpc>
                <a:spcPct val="90000"/>
              </a:lnSpc>
            </a:pPr>
            <a:endParaRPr lang="en-US" sz="3200" dirty="0" smtClean="0">
              <a:solidFill>
                <a:schemeClr val="bg1"/>
              </a:solidFill>
              <a:latin typeface="Calibri" pitchFamily="34" charset="0"/>
              <a:cs typeface="Calibri" pitchFamily="34" charset="0"/>
            </a:endParaRPr>
          </a:p>
          <a:p>
            <a:pPr algn="just">
              <a:lnSpc>
                <a:spcPct val="90000"/>
              </a:lnSpc>
            </a:pPr>
            <a:r>
              <a:rPr lang="en-US" sz="3200" dirty="0" smtClean="0">
                <a:solidFill>
                  <a:schemeClr val="bg1"/>
                </a:solidFill>
                <a:latin typeface="Calibri" pitchFamily="34" charset="0"/>
                <a:cs typeface="Calibri" pitchFamily="34" charset="0"/>
              </a:rPr>
              <a:t>Participants - A sample of 42 office workers (N=42) aged from 26 to 55 years old.</a:t>
            </a:r>
            <a:endParaRPr lang="pt-PT" sz="3200" dirty="0">
              <a:solidFill>
                <a:schemeClr val="bg1"/>
              </a:solidFill>
              <a:latin typeface="Calibri" pitchFamily="34" charset="0"/>
              <a:cs typeface="Calibri" pitchFamily="34" charset="0"/>
            </a:endParaRPr>
          </a:p>
          <a:p>
            <a:pPr algn="just">
              <a:lnSpc>
                <a:spcPct val="90000"/>
              </a:lnSpc>
            </a:pPr>
            <a:endParaRPr lang="pt-PT" sz="3200" dirty="0" smtClean="0">
              <a:solidFill>
                <a:schemeClr val="bg1"/>
              </a:solidFill>
              <a:latin typeface="Calibri" pitchFamily="34" charset="0"/>
              <a:cs typeface="Calibri" pitchFamily="34" charset="0"/>
            </a:endParaRPr>
          </a:p>
          <a:p>
            <a:pPr algn="just">
              <a:lnSpc>
                <a:spcPct val="90000"/>
              </a:lnSpc>
            </a:pPr>
            <a:r>
              <a:rPr lang="pt-PT" sz="3200" dirty="0" smtClean="0">
                <a:solidFill>
                  <a:srgbClr val="FFFF00"/>
                </a:solidFill>
                <a:latin typeface="Calibri" pitchFamily="34" charset="0"/>
                <a:cs typeface="Calibri" pitchFamily="34" charset="0"/>
              </a:rPr>
              <a:t>Material:</a:t>
            </a:r>
          </a:p>
          <a:p>
            <a:pPr algn="just">
              <a:lnSpc>
                <a:spcPct val="90000"/>
              </a:lnSpc>
              <a:buFont typeface="Wingdings" pitchFamily="2" charset="2"/>
              <a:buChar char="Ø"/>
            </a:pPr>
            <a:r>
              <a:rPr lang="en-US" sz="3200" dirty="0" err="1" smtClean="0">
                <a:solidFill>
                  <a:schemeClr val="bg1"/>
                </a:solidFill>
                <a:latin typeface="Calibri" pitchFamily="34" charset="0"/>
                <a:cs typeface="Calibri" pitchFamily="34" charset="0"/>
              </a:rPr>
              <a:t>Sociodemographic</a:t>
            </a:r>
            <a:r>
              <a:rPr lang="en-US" sz="3200" dirty="0" smtClean="0">
                <a:solidFill>
                  <a:schemeClr val="bg1"/>
                </a:solidFill>
                <a:latin typeface="Calibri" pitchFamily="34" charset="0"/>
                <a:cs typeface="Calibri" pitchFamily="34" charset="0"/>
              </a:rPr>
              <a:t> Questionnaire;</a:t>
            </a:r>
          </a:p>
          <a:p>
            <a:pPr algn="just">
              <a:lnSpc>
                <a:spcPct val="90000"/>
              </a:lnSpc>
              <a:buFont typeface="Wingdings" pitchFamily="2" charset="2"/>
              <a:buChar char="Ø"/>
            </a:pPr>
            <a:r>
              <a:rPr lang="pt-PT" sz="3200" i="1" dirty="0" smtClean="0">
                <a:solidFill>
                  <a:schemeClr val="bg1"/>
                </a:solidFill>
                <a:latin typeface="Calibri" pitchFamily="34" charset="0"/>
                <a:cs typeface="Calibri" pitchFamily="34" charset="0"/>
              </a:rPr>
              <a:t>State-trait  Anxiety  Inventory (STAI/ Y1 </a:t>
            </a:r>
            <a:r>
              <a:rPr lang="pt-PT" sz="3200" dirty="0" err="1" smtClean="0">
                <a:solidFill>
                  <a:schemeClr val="bg1"/>
                </a:solidFill>
                <a:latin typeface="Calibri" pitchFamily="34" charset="0"/>
                <a:cs typeface="Calibri" pitchFamily="34" charset="0"/>
              </a:rPr>
              <a:t>and</a:t>
            </a:r>
            <a:r>
              <a:rPr lang="pt-PT" sz="3200" i="1" dirty="0" smtClean="0">
                <a:solidFill>
                  <a:schemeClr val="bg1"/>
                </a:solidFill>
                <a:latin typeface="Calibri" pitchFamily="34" charset="0"/>
                <a:cs typeface="Calibri" pitchFamily="34" charset="0"/>
              </a:rPr>
              <a:t> Y2; SAS, ST);</a:t>
            </a:r>
          </a:p>
          <a:p>
            <a:pPr algn="just">
              <a:lnSpc>
                <a:spcPct val="90000"/>
              </a:lnSpc>
              <a:buFont typeface="Wingdings" pitchFamily="2" charset="2"/>
              <a:buChar char="Ø"/>
            </a:pPr>
            <a:r>
              <a:rPr lang="pt-PT" sz="3200" i="1" dirty="0" smtClean="0">
                <a:solidFill>
                  <a:schemeClr val="bg1"/>
                </a:solidFill>
                <a:latin typeface="Calibri" pitchFamily="34" charset="0"/>
                <a:cs typeface="Calibri" pitchFamily="34" charset="0"/>
              </a:rPr>
              <a:t>Depression, Anxiety and Stress Scales </a:t>
            </a:r>
            <a:r>
              <a:rPr lang="pt-PT" sz="3200" dirty="0" smtClean="0">
                <a:solidFill>
                  <a:schemeClr val="bg1"/>
                </a:solidFill>
                <a:latin typeface="Calibri" pitchFamily="34" charset="0"/>
                <a:cs typeface="Calibri" pitchFamily="34" charset="0"/>
              </a:rPr>
              <a:t>(</a:t>
            </a:r>
            <a:r>
              <a:rPr lang="pt-PT" sz="3200" i="1" dirty="0" smtClean="0">
                <a:solidFill>
                  <a:schemeClr val="bg1"/>
                </a:solidFill>
                <a:latin typeface="Calibri" pitchFamily="34" charset="0"/>
                <a:cs typeface="Calibri" pitchFamily="34" charset="0"/>
              </a:rPr>
              <a:t>DASS; DA,DS).</a:t>
            </a:r>
            <a:endParaRPr lang="en-US" sz="3200" i="1" dirty="0">
              <a:solidFill>
                <a:schemeClr val="bg1"/>
              </a:solidFill>
              <a:latin typeface="Calibri" pitchFamily="34" charset="0"/>
              <a:cs typeface="Calibri" pitchFamily="34" charset="0"/>
            </a:endParaRPr>
          </a:p>
          <a:p>
            <a:pPr algn="just">
              <a:lnSpc>
                <a:spcPct val="90000"/>
              </a:lnSpc>
              <a:buFont typeface="Wingdings" pitchFamily="2" charset="2"/>
              <a:buChar char="Ø"/>
            </a:pPr>
            <a:endParaRPr lang="en-GB" sz="3200" i="1" dirty="0" smtClean="0">
              <a:solidFill>
                <a:schemeClr val="bg1"/>
              </a:solidFill>
              <a:latin typeface="Calibri" pitchFamily="34" charset="0"/>
              <a:cs typeface="Calibri" pitchFamily="34" charset="0"/>
            </a:endParaRPr>
          </a:p>
          <a:p>
            <a:pPr>
              <a:lnSpc>
                <a:spcPct val="90000"/>
              </a:lnSpc>
              <a:spcAft>
                <a:spcPts val="2700"/>
              </a:spcAft>
            </a:pPr>
            <a:r>
              <a:rPr lang="en-GB" sz="3200" i="1" dirty="0" smtClean="0">
                <a:solidFill>
                  <a:srgbClr val="FFFF00"/>
                </a:solidFill>
                <a:latin typeface="Calibri" pitchFamily="34" charset="0"/>
                <a:cs typeface="Calibri" pitchFamily="34" charset="0"/>
              </a:rPr>
              <a:t>Results</a:t>
            </a:r>
            <a:endParaRPr lang="pt-PT" sz="3200" i="1" dirty="0" smtClean="0">
              <a:solidFill>
                <a:srgbClr val="FFFF00"/>
              </a:solidFill>
              <a:latin typeface="Calibri" pitchFamily="34" charset="0"/>
              <a:cs typeface="Calibri" pitchFamily="34" charset="0"/>
            </a:endParaRPr>
          </a:p>
          <a:p>
            <a:pPr algn="just">
              <a:spcAft>
                <a:spcPts val="2700"/>
              </a:spcAft>
              <a:buFont typeface="Wingdings" pitchFamily="2" charset="2"/>
              <a:buChar char="v"/>
            </a:pPr>
            <a:r>
              <a:rPr lang="en-US" sz="3200" dirty="0" smtClean="0">
                <a:solidFill>
                  <a:schemeClr val="bg1"/>
                </a:solidFill>
                <a:latin typeface="Calibri" pitchFamily="34" charset="0"/>
                <a:cs typeface="Calibri" pitchFamily="34" charset="0"/>
              </a:rPr>
              <a:t>Workers</a:t>
            </a:r>
            <a:r>
              <a:rPr lang="en-US" sz="3200" dirty="0">
                <a:solidFill>
                  <a:schemeClr val="bg1"/>
                </a:solidFill>
                <a:latin typeface="Calibri" pitchFamily="34" charset="0"/>
                <a:cs typeface="Calibri" pitchFamily="34" charset="0"/>
              </a:rPr>
              <a:t> who refer to suffer from spinal problems show, in the dimensions of STAI and DASS scales, significant statistic differences</a:t>
            </a:r>
            <a:r>
              <a:rPr lang="en-US" sz="3200" dirty="0" smtClean="0">
                <a:solidFill>
                  <a:schemeClr val="bg1"/>
                </a:solidFill>
                <a:latin typeface="Calibri" pitchFamily="34" charset="0"/>
                <a:cs typeface="Calibri" pitchFamily="34" charset="0"/>
              </a:rPr>
              <a:t>;   for the dimension State Anxiety scale (t =- 2.668, p = .011) as well as to the dimension  </a:t>
            </a:r>
            <a:r>
              <a:rPr lang="en-US" sz="3200" i="1" dirty="0" smtClean="0">
                <a:solidFill>
                  <a:schemeClr val="bg1"/>
                </a:solidFill>
                <a:latin typeface="Calibri" pitchFamily="34" charset="0"/>
                <a:cs typeface="Calibri" pitchFamily="34" charset="0"/>
              </a:rPr>
              <a:t> </a:t>
            </a:r>
            <a:r>
              <a:rPr lang="en-US" sz="3200" dirty="0" smtClean="0">
                <a:solidFill>
                  <a:schemeClr val="bg1"/>
                </a:solidFill>
                <a:latin typeface="Calibri" pitchFamily="34" charset="0"/>
                <a:cs typeface="Calibri" pitchFamily="34" charset="0"/>
              </a:rPr>
              <a:t>Stress </a:t>
            </a:r>
            <a:r>
              <a:rPr lang="en-US" sz="3200" i="1" dirty="0" smtClean="0">
                <a:solidFill>
                  <a:schemeClr val="bg1"/>
                </a:solidFill>
                <a:latin typeface="Calibri" pitchFamily="34" charset="0"/>
                <a:cs typeface="Calibri" pitchFamily="34" charset="0"/>
              </a:rPr>
              <a:t> </a:t>
            </a:r>
            <a:r>
              <a:rPr lang="en-US" sz="3200" dirty="0" err="1" smtClean="0">
                <a:solidFill>
                  <a:schemeClr val="bg1"/>
                </a:solidFill>
                <a:latin typeface="Calibri" pitchFamily="34" charset="0"/>
                <a:cs typeface="Calibri" pitchFamily="34" charset="0"/>
              </a:rPr>
              <a:t>Dass</a:t>
            </a:r>
            <a:r>
              <a:rPr lang="en-US" sz="3200" dirty="0" smtClean="0">
                <a:solidFill>
                  <a:schemeClr val="bg1"/>
                </a:solidFill>
                <a:latin typeface="Calibri" pitchFamily="34" charset="0"/>
                <a:cs typeface="Calibri" pitchFamily="34" charset="0"/>
              </a:rPr>
              <a:t>  Scale  (t = 2.179, p =, 035);</a:t>
            </a:r>
          </a:p>
          <a:p>
            <a:pPr algn="just">
              <a:spcAft>
                <a:spcPts val="2700"/>
              </a:spcAft>
              <a:buFont typeface="Wingdings" pitchFamily="2" charset="2"/>
              <a:buChar char="v"/>
            </a:pPr>
            <a:r>
              <a:rPr lang="en-GB" sz="3200" dirty="0" smtClean="0">
                <a:solidFill>
                  <a:schemeClr val="bg1"/>
                </a:solidFill>
                <a:latin typeface="Calibri" pitchFamily="34" charset="0"/>
                <a:cs typeface="Calibri" pitchFamily="34" charset="0"/>
              </a:rPr>
              <a:t>Workers</a:t>
            </a:r>
            <a:r>
              <a:rPr lang="en-US" sz="3200" dirty="0" smtClean="0">
                <a:solidFill>
                  <a:schemeClr val="bg1"/>
                </a:solidFill>
                <a:latin typeface="Calibri" pitchFamily="34" charset="0"/>
                <a:cs typeface="Calibri" pitchFamily="34" charset="0"/>
              </a:rPr>
              <a:t> </a:t>
            </a:r>
            <a:r>
              <a:rPr lang="en-US" sz="3200" dirty="0">
                <a:solidFill>
                  <a:schemeClr val="bg1"/>
                </a:solidFill>
                <a:latin typeface="Calibri" pitchFamily="34" charset="0"/>
                <a:cs typeface="Calibri" pitchFamily="34" charset="0"/>
              </a:rPr>
              <a:t>who refer to suffer from usual muscle soreness show, in the dimensions of DASS scale, significant statistic differences on the average stress </a:t>
            </a:r>
            <a:r>
              <a:rPr lang="en-US" sz="3200" dirty="0" smtClean="0">
                <a:solidFill>
                  <a:schemeClr val="bg1"/>
                </a:solidFill>
                <a:latin typeface="Calibri" pitchFamily="34" charset="0"/>
                <a:cs typeface="Calibri" pitchFamily="34" charset="0"/>
              </a:rPr>
              <a:t>levels</a:t>
            </a:r>
            <a:r>
              <a:rPr lang="en-US" sz="3200" dirty="0">
                <a:solidFill>
                  <a:schemeClr val="bg1"/>
                </a:solidFill>
                <a:latin typeface="Calibri" pitchFamily="34" charset="0"/>
                <a:cs typeface="Calibri" pitchFamily="34" charset="0"/>
              </a:rPr>
              <a:t> </a:t>
            </a:r>
            <a:r>
              <a:rPr lang="en-US" sz="3200" dirty="0" smtClean="0">
                <a:solidFill>
                  <a:schemeClr val="bg1"/>
                </a:solidFill>
                <a:latin typeface="Calibri" pitchFamily="34" charset="0"/>
                <a:cs typeface="Calibri" pitchFamily="34" charset="0"/>
              </a:rPr>
              <a:t> </a:t>
            </a:r>
            <a:r>
              <a:rPr lang="pt-PT" sz="3200" dirty="0" smtClean="0">
                <a:solidFill>
                  <a:schemeClr val="bg1"/>
                </a:solidFill>
                <a:latin typeface="Calibri" pitchFamily="34" charset="0"/>
                <a:cs typeface="Calibri" pitchFamily="34" charset="0"/>
              </a:rPr>
              <a:t>(</a:t>
            </a:r>
            <a:r>
              <a:rPr lang="pt-PT" sz="3200" i="1" dirty="0" smtClean="0">
                <a:solidFill>
                  <a:schemeClr val="bg1"/>
                </a:solidFill>
                <a:latin typeface="Calibri" pitchFamily="34" charset="0"/>
                <a:cs typeface="Calibri" pitchFamily="34" charset="0"/>
              </a:rPr>
              <a:t>t</a:t>
            </a:r>
            <a:r>
              <a:rPr lang="pt-PT" sz="3200" dirty="0" smtClean="0">
                <a:solidFill>
                  <a:schemeClr val="bg1"/>
                </a:solidFill>
                <a:latin typeface="Calibri" pitchFamily="34" charset="0"/>
                <a:cs typeface="Calibri" pitchFamily="34" charset="0"/>
              </a:rPr>
              <a:t>=-2,283; p=,028);</a:t>
            </a:r>
          </a:p>
          <a:p>
            <a:pPr algn="just">
              <a:spcAft>
                <a:spcPts val="2700"/>
              </a:spcAft>
              <a:buFont typeface="Wingdings" pitchFamily="2" charset="2"/>
              <a:buChar char="v"/>
            </a:pPr>
            <a:r>
              <a:rPr lang="en-US" sz="3200" dirty="0" smtClean="0">
                <a:solidFill>
                  <a:schemeClr val="bg1"/>
                </a:solidFill>
                <a:latin typeface="Calibri" pitchFamily="34" charset="0"/>
                <a:cs typeface="Calibri" pitchFamily="34" charset="0"/>
              </a:rPr>
              <a:t> Workers who do not exercise have higher mean values ​​of anxiety in both dimensions (state anxiety and trait anxiety, F = 40.35, SD = 15.23 and F = 37.20,   SD = 11.24, respectively) than those who do it;</a:t>
            </a:r>
          </a:p>
          <a:p>
            <a:pPr algn="just">
              <a:spcAft>
                <a:spcPts val="2700"/>
              </a:spcAft>
              <a:buFont typeface="Wingdings" pitchFamily="2" charset="2"/>
              <a:buChar char="v"/>
            </a:pPr>
            <a:r>
              <a:rPr lang="en-US" sz="3200" dirty="0" smtClean="0">
                <a:solidFill>
                  <a:schemeClr val="bg1"/>
                </a:solidFill>
                <a:latin typeface="Calibri" pitchFamily="34" charset="0"/>
                <a:cs typeface="Calibri" pitchFamily="34" charset="0"/>
              </a:rPr>
              <a:t>It was also found that workers who do not exercise have higher mean values ​​of anxiety in both dimensions (anxiety and stress, F = 5.45, SD = 6.74 and F = 11.45 , SD = 10 . 23, respectively) than those who practice it;</a:t>
            </a:r>
          </a:p>
          <a:p>
            <a:pPr algn="just">
              <a:spcAft>
                <a:spcPts val="2700"/>
              </a:spcAft>
              <a:buFont typeface="Wingdings" pitchFamily="2" charset="2"/>
              <a:buChar char="v"/>
            </a:pPr>
            <a:r>
              <a:rPr lang="en-US" sz="3200" dirty="0" smtClean="0">
                <a:solidFill>
                  <a:schemeClr val="bg1"/>
                </a:solidFill>
                <a:latin typeface="Calibri" pitchFamily="34" charset="0"/>
                <a:cs typeface="Calibri" pitchFamily="34" charset="0"/>
              </a:rPr>
              <a:t>Men practice more  physical exercise  (78.9%)  than women (30.4%), suffering  less  from back pain.</a:t>
            </a:r>
          </a:p>
          <a:p>
            <a:pPr>
              <a:lnSpc>
                <a:spcPct val="90000"/>
              </a:lnSpc>
            </a:pPr>
            <a:endParaRPr lang="en-US" sz="3200" dirty="0" smtClean="0">
              <a:solidFill>
                <a:schemeClr val="bg1"/>
              </a:solidFill>
              <a:latin typeface="Calibri" pitchFamily="34" charset="0"/>
              <a:cs typeface="Calibri" pitchFamily="34" charset="0"/>
            </a:endParaRPr>
          </a:p>
        </p:txBody>
      </p:sp>
      <p:sp>
        <p:nvSpPr>
          <p:cNvPr id="11" name="CaixaDeTexto 19"/>
          <p:cNvSpPr txBox="1">
            <a:spLocks noChangeArrowheads="1"/>
          </p:cNvSpPr>
          <p:nvPr/>
        </p:nvSpPr>
        <p:spPr bwMode="auto">
          <a:xfrm>
            <a:off x="900018" y="38347712"/>
            <a:ext cx="21638686" cy="3417228"/>
          </a:xfrm>
          <a:prstGeom prst="rect">
            <a:avLst/>
          </a:prstGeom>
          <a:noFill/>
          <a:ln w="9525">
            <a:noFill/>
            <a:miter lim="800000"/>
            <a:headEnd/>
            <a:tailEnd/>
          </a:ln>
        </p:spPr>
        <p:txBody>
          <a:bodyPr wrap="square" lIns="92336" tIns="46170" rIns="92336" bIns="46170">
            <a:spAutoFit/>
          </a:bodyPr>
          <a:lstStyle/>
          <a:p>
            <a:pPr algn="just"/>
            <a:r>
              <a:rPr lang="pt-PT" sz="2700" dirty="0" smtClean="0">
                <a:solidFill>
                  <a:srgbClr val="FFFF00"/>
                </a:solidFill>
              </a:rPr>
              <a:t>References:</a:t>
            </a:r>
          </a:p>
          <a:p>
            <a:pPr algn="just"/>
            <a:r>
              <a:rPr lang="pt-PT" sz="2700" dirty="0" smtClean="0">
                <a:solidFill>
                  <a:schemeClr val="bg1"/>
                </a:solidFill>
              </a:rPr>
              <a:t>INS (2005/2006),  “Indicadores adicionais resultantes do 4º Inquérito Nacional de Saúde, Dor Crónica”: </a:t>
            </a:r>
            <a:r>
              <a:rPr lang="en-US" sz="2700" dirty="0" smtClean="0">
                <a:solidFill>
                  <a:schemeClr val="bg1"/>
                </a:solidFill>
              </a:rPr>
              <a:t>INSA e (INE) </a:t>
            </a:r>
            <a:endParaRPr lang="pt-PT" sz="2700" dirty="0" smtClean="0">
              <a:solidFill>
                <a:schemeClr val="bg1"/>
              </a:solidFill>
            </a:endParaRPr>
          </a:p>
          <a:p>
            <a:pPr algn="just"/>
            <a:r>
              <a:rPr lang="en-US" sz="2700" dirty="0" err="1" smtClean="0">
                <a:solidFill>
                  <a:schemeClr val="bg1"/>
                </a:solidFill>
              </a:rPr>
              <a:t>Lovallo</a:t>
            </a:r>
            <a:r>
              <a:rPr lang="en-US" sz="2700" dirty="0" smtClean="0">
                <a:solidFill>
                  <a:schemeClr val="bg1"/>
                </a:solidFill>
              </a:rPr>
              <a:t>, W, (2005), “History of the concept of Stress, in Stress &amp; Health, Biological and Psychological Interactions”, 2ªedição, USA: Sage Publications  </a:t>
            </a:r>
          </a:p>
          <a:p>
            <a:pPr algn="just"/>
            <a:r>
              <a:rPr lang="en-US" sz="2700" dirty="0" err="1" smtClean="0">
                <a:solidFill>
                  <a:schemeClr val="bg1"/>
                </a:solidFill>
              </a:rPr>
              <a:t>Luban-Plozza</a:t>
            </a:r>
            <a:r>
              <a:rPr lang="en-US" sz="2700" dirty="0" smtClean="0">
                <a:solidFill>
                  <a:schemeClr val="bg1"/>
                </a:solidFill>
              </a:rPr>
              <a:t>, B., co-</a:t>
            </a:r>
            <a:r>
              <a:rPr lang="en-US" sz="2700" dirty="0" err="1" smtClean="0">
                <a:solidFill>
                  <a:schemeClr val="bg1"/>
                </a:solidFill>
              </a:rPr>
              <a:t>aut</a:t>
            </a:r>
            <a:r>
              <a:rPr lang="en-US" sz="2700" dirty="0" smtClean="0">
                <a:solidFill>
                  <a:schemeClr val="bg1"/>
                </a:solidFill>
              </a:rPr>
              <a:t>. </a:t>
            </a:r>
            <a:r>
              <a:rPr lang="pt-PT" sz="2700" dirty="0" err="1" smtClean="0">
                <a:solidFill>
                  <a:schemeClr val="bg1"/>
                </a:solidFill>
              </a:rPr>
              <a:t>Poldinger</a:t>
            </a:r>
            <a:r>
              <a:rPr lang="pt-PT" sz="2700" dirty="0" smtClean="0">
                <a:solidFill>
                  <a:schemeClr val="bg1"/>
                </a:solidFill>
              </a:rPr>
              <a:t>, W. (1979), “Terapêutica dos doentes psicossomáticos”. </a:t>
            </a:r>
            <a:r>
              <a:rPr lang="en-US" sz="2700" dirty="0" smtClean="0">
                <a:solidFill>
                  <a:schemeClr val="bg1"/>
                </a:solidFill>
              </a:rPr>
              <a:t>Switzerland: </a:t>
            </a:r>
            <a:r>
              <a:rPr lang="en-US" sz="2700" dirty="0" err="1" smtClean="0">
                <a:solidFill>
                  <a:schemeClr val="bg1"/>
                </a:solidFill>
              </a:rPr>
              <a:t>Publicises</a:t>
            </a:r>
            <a:r>
              <a:rPr lang="en-US" sz="2700" dirty="0" smtClean="0">
                <a:solidFill>
                  <a:schemeClr val="bg1"/>
                </a:solidFill>
              </a:rPr>
              <a:t> Basel, Roche  </a:t>
            </a:r>
            <a:endParaRPr lang="pt-PT" sz="2700" dirty="0" smtClean="0">
              <a:solidFill>
                <a:schemeClr val="bg1"/>
              </a:solidFill>
            </a:endParaRPr>
          </a:p>
          <a:p>
            <a:pPr algn="just"/>
            <a:r>
              <a:rPr lang="en-US" sz="2700" dirty="0" err="1" smtClean="0">
                <a:solidFill>
                  <a:schemeClr val="bg1"/>
                </a:solidFill>
              </a:rPr>
              <a:t>Luban-Plozza</a:t>
            </a:r>
            <a:r>
              <a:rPr lang="en-US" sz="2700" dirty="0" smtClean="0">
                <a:solidFill>
                  <a:schemeClr val="bg1"/>
                </a:solidFill>
              </a:rPr>
              <a:t>, B.; </a:t>
            </a:r>
            <a:r>
              <a:rPr lang="en-US" sz="2700" dirty="0" err="1" smtClean="0">
                <a:solidFill>
                  <a:schemeClr val="bg1"/>
                </a:solidFill>
              </a:rPr>
              <a:t>Poldinger</a:t>
            </a:r>
            <a:r>
              <a:rPr lang="en-US" sz="2700" dirty="0" smtClean="0">
                <a:solidFill>
                  <a:schemeClr val="bg1"/>
                </a:solidFill>
              </a:rPr>
              <a:t>, W.; Kroger, F. (1992), “Psychosomatic Disorders in General Practice”, 3ª </a:t>
            </a:r>
            <a:r>
              <a:rPr lang="en-US" sz="2700" dirty="0" err="1" smtClean="0">
                <a:solidFill>
                  <a:schemeClr val="bg1"/>
                </a:solidFill>
              </a:rPr>
              <a:t>edição</a:t>
            </a:r>
            <a:r>
              <a:rPr lang="en-US" sz="2700" dirty="0" smtClean="0">
                <a:solidFill>
                  <a:schemeClr val="bg1"/>
                </a:solidFill>
              </a:rPr>
              <a:t>. </a:t>
            </a:r>
            <a:r>
              <a:rPr lang="pt-PT" sz="2700" dirty="0" err="1" smtClean="0">
                <a:solidFill>
                  <a:schemeClr val="bg1"/>
                </a:solidFill>
              </a:rPr>
              <a:t>Switzerland</a:t>
            </a:r>
            <a:r>
              <a:rPr lang="pt-PT" sz="2700" dirty="0" smtClean="0">
                <a:solidFill>
                  <a:schemeClr val="bg1"/>
                </a:solidFill>
              </a:rPr>
              <a:t>: </a:t>
            </a:r>
            <a:r>
              <a:rPr lang="pt-PT" sz="2700" dirty="0" err="1" smtClean="0">
                <a:solidFill>
                  <a:schemeClr val="bg1"/>
                </a:solidFill>
              </a:rPr>
              <a:t>Editiones</a:t>
            </a:r>
            <a:r>
              <a:rPr lang="pt-PT" sz="2700" dirty="0" smtClean="0">
                <a:solidFill>
                  <a:schemeClr val="bg1"/>
                </a:solidFill>
              </a:rPr>
              <a:t> </a:t>
            </a:r>
            <a:r>
              <a:rPr lang="pt-PT" sz="2700" dirty="0" err="1" smtClean="0">
                <a:solidFill>
                  <a:schemeClr val="bg1"/>
                </a:solidFill>
              </a:rPr>
              <a:t>Roche</a:t>
            </a:r>
            <a:r>
              <a:rPr lang="pt-PT" sz="2700" dirty="0" smtClean="0">
                <a:solidFill>
                  <a:schemeClr val="bg1"/>
                </a:solidFill>
              </a:rPr>
              <a:t> </a:t>
            </a:r>
            <a:r>
              <a:rPr lang="pt-PT" sz="2700" dirty="0" err="1" smtClean="0">
                <a:solidFill>
                  <a:schemeClr val="bg1"/>
                </a:solidFill>
              </a:rPr>
              <a:t>Basel</a:t>
            </a:r>
            <a:r>
              <a:rPr lang="pt-PT" sz="2700" dirty="0" smtClean="0">
                <a:solidFill>
                  <a:schemeClr val="bg1"/>
                </a:solidFill>
              </a:rPr>
              <a:t>   </a:t>
            </a:r>
          </a:p>
          <a:p>
            <a:pPr algn="just"/>
            <a:r>
              <a:rPr lang="pt-PT" sz="2700" dirty="0" smtClean="0">
                <a:solidFill>
                  <a:schemeClr val="bg1"/>
                </a:solidFill>
              </a:rPr>
              <a:t>Vaz Serra, A. (1999), “O stress na vida de todos os dias”: </a:t>
            </a:r>
            <a:r>
              <a:rPr lang="pt-PT" sz="2700" dirty="0">
                <a:solidFill>
                  <a:schemeClr val="bg1"/>
                </a:solidFill>
              </a:rPr>
              <a:t>P</a:t>
            </a:r>
            <a:r>
              <a:rPr lang="pt-PT" sz="2700" dirty="0" smtClean="0">
                <a:solidFill>
                  <a:schemeClr val="bg1"/>
                </a:solidFill>
              </a:rPr>
              <a:t>ublicações Adriano Vaz Serra</a:t>
            </a:r>
          </a:p>
          <a:p>
            <a:pPr algn="just"/>
            <a:r>
              <a:rPr lang="pt-PT" sz="2700" dirty="0" smtClean="0">
                <a:solidFill>
                  <a:schemeClr val="bg1"/>
                </a:solidFill>
              </a:rPr>
              <a:t>West, S, G, (2000)</a:t>
            </a:r>
            <a:r>
              <a:rPr lang="pt-PT" sz="2700" dirty="0">
                <a:solidFill>
                  <a:schemeClr val="bg1"/>
                </a:solidFill>
              </a:rPr>
              <a:t>,</a:t>
            </a:r>
            <a:r>
              <a:rPr lang="pt-PT" sz="2700" dirty="0" smtClean="0">
                <a:solidFill>
                  <a:schemeClr val="bg1"/>
                </a:solidFill>
              </a:rPr>
              <a:t> “Segredos em reumatologia”. </a:t>
            </a:r>
            <a:r>
              <a:rPr lang="en-US" sz="2700" dirty="0" err="1" smtClean="0">
                <a:solidFill>
                  <a:schemeClr val="bg1"/>
                </a:solidFill>
              </a:rPr>
              <a:t>Brasil</a:t>
            </a:r>
            <a:r>
              <a:rPr lang="en-US" sz="2700" dirty="0" smtClean="0">
                <a:solidFill>
                  <a:schemeClr val="bg1"/>
                </a:solidFill>
              </a:rPr>
              <a:t>: </a:t>
            </a:r>
            <a:r>
              <a:rPr lang="en-US" sz="2700" dirty="0" err="1" smtClean="0">
                <a:solidFill>
                  <a:schemeClr val="bg1"/>
                </a:solidFill>
              </a:rPr>
              <a:t>Artmed</a:t>
            </a:r>
            <a:r>
              <a:rPr lang="en-US" sz="2700" dirty="0" smtClean="0">
                <a:solidFill>
                  <a:schemeClr val="bg1"/>
                </a:solidFill>
              </a:rPr>
              <a:t>  </a:t>
            </a:r>
            <a:endParaRPr lang="pt-PT" sz="2700" dirty="0" smtClean="0">
              <a:solidFill>
                <a:schemeClr val="bg1"/>
              </a:solidFill>
            </a:endParaRPr>
          </a:p>
          <a:p>
            <a:pPr algn="just"/>
            <a:r>
              <a:rPr lang="en-US" sz="2700" dirty="0" err="1" smtClean="0">
                <a:solidFill>
                  <a:schemeClr val="bg1"/>
                </a:solidFill>
              </a:rPr>
              <a:t>Zegans</a:t>
            </a:r>
            <a:r>
              <a:rPr lang="en-US" sz="2700" dirty="0" smtClean="0">
                <a:solidFill>
                  <a:schemeClr val="bg1"/>
                </a:solidFill>
              </a:rPr>
              <a:t>, L. (1982), “Stress and the Development of Somatic Disorders”, in Handbook of Stress: The Free Press, USA</a:t>
            </a:r>
            <a:endParaRPr lang="pt-PT" sz="2700" dirty="0">
              <a:solidFill>
                <a:schemeClr val="bg1"/>
              </a:solidFill>
            </a:endParaRPr>
          </a:p>
        </p:txBody>
      </p:sp>
      <p:sp>
        <p:nvSpPr>
          <p:cNvPr id="12" name="CaixaDeTexto 19"/>
          <p:cNvSpPr txBox="1">
            <a:spLocks noChangeArrowheads="1"/>
          </p:cNvSpPr>
          <p:nvPr/>
        </p:nvSpPr>
        <p:spPr bwMode="auto">
          <a:xfrm>
            <a:off x="15625936" y="30378858"/>
            <a:ext cx="12277646" cy="7750723"/>
          </a:xfrm>
          <a:prstGeom prst="rect">
            <a:avLst/>
          </a:prstGeom>
          <a:noFill/>
          <a:ln w="9525">
            <a:noFill/>
            <a:miter lim="800000"/>
            <a:headEnd/>
            <a:tailEnd/>
          </a:ln>
        </p:spPr>
        <p:txBody>
          <a:bodyPr wrap="square" lIns="92336" tIns="46170" rIns="92336" bIns="46170">
            <a:spAutoFit/>
          </a:bodyPr>
          <a:lstStyle/>
          <a:p>
            <a:pPr algn="just">
              <a:lnSpc>
                <a:spcPct val="130000"/>
              </a:lnSpc>
            </a:pPr>
            <a:r>
              <a:rPr lang="pt-PT" sz="3200" i="1" dirty="0" smtClean="0">
                <a:solidFill>
                  <a:srgbClr val="FFFF00"/>
                </a:solidFill>
                <a:latin typeface="Calibri" pitchFamily="34" charset="0"/>
                <a:cs typeface="Calibri" pitchFamily="34" charset="0"/>
              </a:rPr>
              <a:t>Final </a:t>
            </a:r>
            <a:r>
              <a:rPr lang="pt-PT" sz="3200" i="1" dirty="0" err="1" smtClean="0">
                <a:solidFill>
                  <a:srgbClr val="FFFF00"/>
                </a:solidFill>
                <a:latin typeface="Calibri" pitchFamily="34" charset="0"/>
                <a:cs typeface="Calibri" pitchFamily="34" charset="0"/>
              </a:rPr>
              <a:t>considerations</a:t>
            </a:r>
            <a:endParaRPr lang="pt-PT" sz="3200" i="1" dirty="0" smtClean="0">
              <a:solidFill>
                <a:srgbClr val="FFFF00"/>
              </a:solidFill>
              <a:latin typeface="Calibri" pitchFamily="34" charset="0"/>
              <a:cs typeface="Calibri" pitchFamily="34" charset="0"/>
            </a:endParaRPr>
          </a:p>
          <a:p>
            <a:pPr algn="just">
              <a:lnSpc>
                <a:spcPct val="130000"/>
              </a:lnSpc>
            </a:pPr>
            <a:endParaRPr lang="pt-PT" sz="3200" dirty="0" smtClean="0">
              <a:solidFill>
                <a:schemeClr val="bg1"/>
              </a:solidFill>
              <a:latin typeface="Calibri" pitchFamily="34" charset="0"/>
              <a:cs typeface="Calibri" pitchFamily="34" charset="0"/>
            </a:endParaRPr>
          </a:p>
          <a:p>
            <a:pPr lvl="0" algn="just">
              <a:lnSpc>
                <a:spcPct val="130000"/>
              </a:lnSpc>
              <a:buFont typeface="Wingdings" pitchFamily="2" charset="2"/>
              <a:buChar char="ü"/>
            </a:pPr>
            <a:r>
              <a:rPr lang="en-US" sz="3200" dirty="0" smtClean="0">
                <a:solidFill>
                  <a:schemeClr val="bg1"/>
                </a:solidFill>
                <a:latin typeface="Calibri" pitchFamily="34" charset="0"/>
                <a:cs typeface="Calibri" pitchFamily="34" charset="0"/>
              </a:rPr>
              <a:t>Workers who reported suffering from  spinal and muscle pain, have higher  average levels of Anxiety State and Trait (STAI) as well as Anxiety and Stress (DASS), when compared to workers who do not report;</a:t>
            </a:r>
            <a:endParaRPr lang="pt-PT" sz="3200" dirty="0" smtClean="0">
              <a:solidFill>
                <a:schemeClr val="bg1"/>
              </a:solidFill>
              <a:latin typeface="Calibri" pitchFamily="34" charset="0"/>
              <a:cs typeface="Calibri" pitchFamily="34" charset="0"/>
            </a:endParaRPr>
          </a:p>
          <a:p>
            <a:pPr lvl="0" algn="just">
              <a:lnSpc>
                <a:spcPct val="130000"/>
              </a:lnSpc>
              <a:buFont typeface="Wingdings" pitchFamily="2" charset="2"/>
              <a:buChar char="ü"/>
            </a:pPr>
            <a:r>
              <a:rPr lang="en-US" sz="3200" dirty="0" smtClean="0">
                <a:solidFill>
                  <a:schemeClr val="bg1"/>
                </a:solidFill>
                <a:latin typeface="Calibri" pitchFamily="34" charset="0"/>
                <a:cs typeface="Calibri" pitchFamily="34" charset="0"/>
              </a:rPr>
              <a:t>There is a distinct prevalence of </a:t>
            </a:r>
            <a:r>
              <a:rPr lang="en-US" sz="3200" dirty="0" err="1" smtClean="0">
                <a:solidFill>
                  <a:schemeClr val="bg1"/>
                </a:solidFill>
                <a:latin typeface="Calibri" pitchFamily="34" charset="0"/>
                <a:cs typeface="Calibri" pitchFamily="34" charset="0"/>
              </a:rPr>
              <a:t>muscleskeletal</a:t>
            </a:r>
            <a:r>
              <a:rPr lang="en-US" sz="3200" dirty="0" smtClean="0">
                <a:solidFill>
                  <a:schemeClr val="bg1"/>
                </a:solidFill>
                <a:latin typeface="Calibri" pitchFamily="34" charset="0"/>
                <a:cs typeface="Calibri" pitchFamily="34" charset="0"/>
              </a:rPr>
              <a:t> complaints, and the </a:t>
            </a:r>
            <a:r>
              <a:rPr lang="en-US" sz="3200" dirty="0" err="1" smtClean="0">
                <a:solidFill>
                  <a:schemeClr val="bg1"/>
                </a:solidFill>
                <a:latin typeface="Calibri" pitchFamily="34" charset="0"/>
                <a:cs typeface="Calibri" pitchFamily="34" charset="0"/>
              </a:rPr>
              <a:t>lumbosacral</a:t>
            </a:r>
            <a:r>
              <a:rPr lang="en-US" sz="3200" dirty="0" smtClean="0">
                <a:solidFill>
                  <a:schemeClr val="bg1"/>
                </a:solidFill>
                <a:latin typeface="Calibri" pitchFamily="34" charset="0"/>
                <a:cs typeface="Calibri" pitchFamily="34" charset="0"/>
              </a:rPr>
              <a:t> region most affected;</a:t>
            </a:r>
            <a:endParaRPr lang="pt-PT" sz="3200" dirty="0" smtClean="0">
              <a:solidFill>
                <a:schemeClr val="bg1"/>
              </a:solidFill>
              <a:latin typeface="Calibri" pitchFamily="34" charset="0"/>
              <a:cs typeface="Calibri" pitchFamily="34" charset="0"/>
            </a:endParaRPr>
          </a:p>
          <a:p>
            <a:pPr lvl="0" algn="just">
              <a:lnSpc>
                <a:spcPct val="130000"/>
              </a:lnSpc>
              <a:buFont typeface="Wingdings" pitchFamily="2" charset="2"/>
              <a:buChar char="ü"/>
            </a:pPr>
            <a:r>
              <a:rPr lang="en-US" sz="3200" dirty="0" smtClean="0">
                <a:solidFill>
                  <a:schemeClr val="bg1"/>
                </a:solidFill>
                <a:latin typeface="Calibri" pitchFamily="34" charset="0"/>
                <a:cs typeface="Calibri" pitchFamily="34" charset="0"/>
              </a:rPr>
              <a:t>Higher states of  Stress and Anxiety states in women;</a:t>
            </a:r>
            <a:endParaRPr lang="pt-PT" sz="3200" dirty="0" smtClean="0">
              <a:solidFill>
                <a:schemeClr val="bg1"/>
              </a:solidFill>
              <a:latin typeface="Calibri" pitchFamily="34" charset="0"/>
              <a:cs typeface="Calibri" pitchFamily="34" charset="0"/>
            </a:endParaRPr>
          </a:p>
          <a:p>
            <a:pPr lvl="0" algn="just">
              <a:lnSpc>
                <a:spcPct val="130000"/>
              </a:lnSpc>
              <a:buFont typeface="Wingdings" pitchFamily="2" charset="2"/>
              <a:buChar char="ü"/>
            </a:pPr>
            <a:r>
              <a:rPr lang="en-US" sz="3200" dirty="0" smtClean="0">
                <a:solidFill>
                  <a:schemeClr val="bg1"/>
                </a:solidFill>
                <a:latin typeface="Calibri" pitchFamily="34" charset="0"/>
                <a:cs typeface="Calibri" pitchFamily="34" charset="0"/>
              </a:rPr>
              <a:t>Men, as they practice more physical exercise, benefit from more psychophysical well-being;</a:t>
            </a:r>
            <a:endParaRPr lang="pt-PT" sz="3200" dirty="0" smtClean="0">
              <a:solidFill>
                <a:schemeClr val="bg1"/>
              </a:solidFill>
              <a:latin typeface="Calibri" pitchFamily="34" charset="0"/>
              <a:cs typeface="Calibri" pitchFamily="34" charset="0"/>
            </a:endParaRPr>
          </a:p>
          <a:p>
            <a:pPr lvl="0" algn="just">
              <a:lnSpc>
                <a:spcPct val="130000"/>
              </a:lnSpc>
              <a:buFont typeface="Wingdings" pitchFamily="2" charset="2"/>
              <a:buChar char="ü"/>
            </a:pPr>
            <a:r>
              <a:rPr lang="en-US" sz="3200" dirty="0" smtClean="0">
                <a:solidFill>
                  <a:schemeClr val="bg1"/>
                </a:solidFill>
                <a:latin typeface="Calibri" pitchFamily="34" charset="0"/>
                <a:cs typeface="Calibri" pitchFamily="34" charset="0"/>
              </a:rPr>
              <a:t>Women, as they practice few or none physical exercise, have higher rates  of muscle   pain, Anxiety and Stress (STAI and DASS).</a:t>
            </a:r>
            <a:endParaRPr lang="pt-PT" sz="3200" dirty="0">
              <a:solidFill>
                <a:schemeClr val="bg1"/>
              </a:solidFill>
              <a:latin typeface="Calibri" pitchFamily="34" charset="0"/>
              <a:cs typeface="Calibri" pitchFamily="34" charset="0"/>
            </a:endParaRPr>
          </a:p>
        </p:txBody>
      </p:sp>
      <p:sp>
        <p:nvSpPr>
          <p:cNvPr id="13" name="CaixaDeTexto 7"/>
          <p:cNvSpPr txBox="1"/>
          <p:nvPr/>
        </p:nvSpPr>
        <p:spPr>
          <a:xfrm>
            <a:off x="0" y="42268996"/>
            <a:ext cx="28803600" cy="862683"/>
          </a:xfrm>
          <a:prstGeom prst="rect">
            <a:avLst/>
          </a:prstGeom>
          <a:solidFill>
            <a:srgbClr val="FF0000"/>
          </a:solidFill>
        </p:spPr>
        <p:txBody>
          <a:bodyPr wrap="square" lIns="92336" tIns="46170" rIns="92336" bIns="46170">
            <a:spAutoFit/>
          </a:bodyPr>
          <a:lstStyle/>
          <a:p>
            <a:pPr>
              <a:defRPr/>
            </a:pPr>
            <a:r>
              <a:rPr lang="pt-PT" sz="5000" b="1" baseline="30000" dirty="0" smtClean="0">
                <a:latin typeface="Calibri" pitchFamily="34" charset="0"/>
                <a:cs typeface="Calibri" pitchFamily="34" charset="0"/>
              </a:rPr>
              <a:t>  </a:t>
            </a:r>
            <a:r>
              <a:rPr lang="pt-PT" sz="5000" b="1" dirty="0" smtClean="0">
                <a:latin typeface="Calibri" pitchFamily="34" charset="0"/>
                <a:cs typeface="Calibri" pitchFamily="34" charset="0"/>
              </a:rPr>
              <a:t> </a:t>
            </a:r>
            <a:r>
              <a:rPr lang="pt-PT" sz="5000" b="1" baseline="30000" dirty="0" smtClean="0">
                <a:latin typeface="Calibri" pitchFamily="34" charset="0"/>
                <a:cs typeface="Calibri" pitchFamily="34" charset="0"/>
              </a:rPr>
              <a:t>*M.S. </a:t>
            </a:r>
            <a:r>
              <a:rPr lang="pt-PT" sz="5000" b="1" baseline="30000" dirty="0" err="1" smtClean="0">
                <a:latin typeface="Calibri" pitchFamily="34" charset="0"/>
                <a:cs typeface="Calibri" pitchFamily="34" charset="0"/>
              </a:rPr>
              <a:t>in</a:t>
            </a:r>
            <a:r>
              <a:rPr lang="pt-PT" sz="5000" b="1" baseline="30000" dirty="0" smtClean="0">
                <a:latin typeface="Calibri" pitchFamily="34" charset="0"/>
                <a:cs typeface="Calibri" pitchFamily="34" charset="0"/>
              </a:rPr>
              <a:t> Psychology , Instituto Superior Psicologia Aplicada ** PHD </a:t>
            </a:r>
            <a:r>
              <a:rPr lang="pt-PT" sz="5000" b="1" baseline="30000" dirty="0" err="1" smtClean="0">
                <a:latin typeface="Calibri" pitchFamily="34" charset="0"/>
                <a:cs typeface="Calibri" pitchFamily="34" charset="0"/>
              </a:rPr>
              <a:t>in</a:t>
            </a:r>
            <a:r>
              <a:rPr lang="pt-PT" sz="5000" b="1" baseline="30000" dirty="0" smtClean="0">
                <a:latin typeface="Calibri" pitchFamily="34" charset="0"/>
                <a:cs typeface="Calibri" pitchFamily="34" charset="0"/>
              </a:rPr>
              <a:t> Psychology , </a:t>
            </a:r>
            <a:r>
              <a:rPr lang="pt-PT" sz="5000" b="1" baseline="30000" dirty="0">
                <a:latin typeface="Calibri" pitchFamily="34" charset="0"/>
                <a:cs typeface="Calibri" pitchFamily="34" charset="0"/>
              </a:rPr>
              <a:t>Instituto Superior Psicologia </a:t>
            </a:r>
            <a:r>
              <a:rPr lang="pt-PT" sz="5000" b="1" baseline="30000" dirty="0" smtClean="0">
                <a:latin typeface="Calibri" pitchFamily="34" charset="0"/>
                <a:cs typeface="Calibri" pitchFamily="34" charset="0"/>
              </a:rPr>
              <a:t>Aplicada   </a:t>
            </a:r>
            <a:r>
              <a:rPr lang="en-US" sz="5000" b="1" baseline="30000" dirty="0" err="1" smtClean="0">
                <a:latin typeface="Calibri" pitchFamily="34" charset="0"/>
                <a:cs typeface="Calibri" pitchFamily="34" charset="0"/>
              </a:rPr>
              <a:t>e-mail:jorge.goncalves.ual@gmail.com</a:t>
            </a:r>
            <a:endParaRPr lang="pt-PT" sz="5000" b="1" dirty="0" smtClean="0">
              <a:latin typeface="Calibri" pitchFamily="34" charset="0"/>
              <a:cs typeface="Calibri" pitchFamily="34" charset="0"/>
            </a:endParaRPr>
          </a:p>
        </p:txBody>
      </p:sp>
      <p:graphicFrame>
        <p:nvGraphicFramePr>
          <p:cNvPr id="15" name="Chart 14"/>
          <p:cNvGraphicFramePr/>
          <p:nvPr/>
        </p:nvGraphicFramePr>
        <p:xfrm>
          <a:off x="16202038" y="14176720"/>
          <a:ext cx="10201346" cy="742598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Chart 18"/>
          <p:cNvGraphicFramePr/>
          <p:nvPr/>
        </p:nvGraphicFramePr>
        <p:xfrm>
          <a:off x="16202038" y="4725472"/>
          <a:ext cx="9601267" cy="7088436"/>
        </p:xfrm>
        <a:graphic>
          <a:graphicData uri="http://schemas.openxmlformats.org/drawingml/2006/chart">
            <c:chart xmlns:c="http://schemas.openxmlformats.org/drawingml/2006/chart" xmlns:r="http://schemas.openxmlformats.org/officeDocument/2006/relationships" r:id="rId5"/>
          </a:graphicData>
        </a:graphic>
      </p:graphicFrame>
      <p:sp>
        <p:nvSpPr>
          <p:cNvPr id="20" name="CaixaDeTexto 13"/>
          <p:cNvSpPr txBox="1">
            <a:spLocks noChangeArrowheads="1"/>
          </p:cNvSpPr>
          <p:nvPr/>
        </p:nvSpPr>
        <p:spPr bwMode="auto">
          <a:xfrm>
            <a:off x="24169578" y="5442746"/>
            <a:ext cx="4234070" cy="955016"/>
          </a:xfrm>
          <a:prstGeom prst="rect">
            <a:avLst/>
          </a:prstGeom>
          <a:noFill/>
          <a:ln w="9525">
            <a:noFill/>
            <a:miter lim="800000"/>
            <a:headEnd/>
            <a:tailEnd/>
          </a:ln>
        </p:spPr>
        <p:txBody>
          <a:bodyPr wrap="square" lIns="92336" tIns="46170" rIns="92336" bIns="46170">
            <a:spAutoFit/>
          </a:bodyPr>
          <a:lstStyle/>
          <a:p>
            <a:pPr algn="ctr"/>
            <a:r>
              <a:rPr lang="pt-PT" sz="2800" dirty="0">
                <a:solidFill>
                  <a:srgbClr val="FFFF00"/>
                </a:solidFill>
              </a:rPr>
              <a:t>* </a:t>
            </a:r>
            <a:r>
              <a:rPr lang="en-US" sz="2800" dirty="0">
                <a:solidFill>
                  <a:srgbClr val="FFFF00"/>
                </a:solidFill>
              </a:rPr>
              <a:t>difference statistically significant </a:t>
            </a:r>
            <a:r>
              <a:rPr lang="pt-PT" sz="2800" dirty="0" smtClean="0">
                <a:solidFill>
                  <a:schemeClr val="bg1"/>
                </a:solidFill>
              </a:rPr>
              <a:t> </a:t>
            </a:r>
            <a:endParaRPr lang="pt-PT" sz="2800" dirty="0">
              <a:solidFill>
                <a:schemeClr val="bg1"/>
              </a:solidFill>
            </a:endParaRPr>
          </a:p>
        </p:txBody>
      </p:sp>
      <p:sp>
        <p:nvSpPr>
          <p:cNvPr id="21" name="CaixaDeTexto 13"/>
          <p:cNvSpPr txBox="1">
            <a:spLocks noChangeArrowheads="1"/>
          </p:cNvSpPr>
          <p:nvPr/>
        </p:nvSpPr>
        <p:spPr bwMode="auto">
          <a:xfrm>
            <a:off x="24329135" y="14556449"/>
            <a:ext cx="3931637" cy="955016"/>
          </a:xfrm>
          <a:prstGeom prst="rect">
            <a:avLst/>
          </a:prstGeom>
          <a:noFill/>
          <a:ln w="9525">
            <a:noFill/>
            <a:miter lim="800000"/>
            <a:headEnd/>
            <a:tailEnd/>
          </a:ln>
        </p:spPr>
        <p:txBody>
          <a:bodyPr wrap="square" lIns="92336" tIns="46170" rIns="92336" bIns="46170">
            <a:spAutoFit/>
          </a:bodyPr>
          <a:lstStyle/>
          <a:p>
            <a:pPr algn="ctr"/>
            <a:r>
              <a:rPr lang="pt-PT" sz="2800" dirty="0">
                <a:solidFill>
                  <a:srgbClr val="FFFF00"/>
                </a:solidFill>
              </a:rPr>
              <a:t>* </a:t>
            </a:r>
            <a:r>
              <a:rPr lang="en-US" sz="2800" dirty="0">
                <a:solidFill>
                  <a:srgbClr val="FFFF00"/>
                </a:solidFill>
              </a:rPr>
              <a:t>difference statistically significant </a:t>
            </a:r>
            <a:endParaRPr lang="pt-PT" sz="2800" dirty="0">
              <a:solidFill>
                <a:schemeClr val="bg1"/>
              </a:solidFill>
            </a:endParaRPr>
          </a:p>
        </p:txBody>
      </p:sp>
      <p:sp>
        <p:nvSpPr>
          <p:cNvPr id="22" name="CaixaDeTexto 13"/>
          <p:cNvSpPr txBox="1">
            <a:spLocks noChangeArrowheads="1"/>
          </p:cNvSpPr>
          <p:nvPr/>
        </p:nvSpPr>
        <p:spPr bwMode="auto">
          <a:xfrm>
            <a:off x="24329135" y="25315690"/>
            <a:ext cx="3931637" cy="955016"/>
          </a:xfrm>
          <a:prstGeom prst="rect">
            <a:avLst/>
          </a:prstGeom>
          <a:noFill/>
          <a:ln w="9525">
            <a:noFill/>
            <a:miter lim="800000"/>
            <a:headEnd/>
            <a:tailEnd/>
          </a:ln>
        </p:spPr>
        <p:txBody>
          <a:bodyPr wrap="square" lIns="92336" tIns="46170" rIns="92336" bIns="46170">
            <a:spAutoFit/>
          </a:bodyPr>
          <a:lstStyle/>
          <a:p>
            <a:pPr algn="ctr"/>
            <a:r>
              <a:rPr lang="pt-PT" sz="2800" dirty="0">
                <a:solidFill>
                  <a:srgbClr val="FFFF00"/>
                </a:solidFill>
              </a:rPr>
              <a:t>* </a:t>
            </a:r>
            <a:r>
              <a:rPr lang="en-US" sz="2800" dirty="0">
                <a:solidFill>
                  <a:srgbClr val="FFFF00"/>
                </a:solidFill>
              </a:rPr>
              <a:t>difference statistically significant </a:t>
            </a:r>
            <a:r>
              <a:rPr lang="pt-PT" sz="2800" dirty="0" smtClean="0">
                <a:solidFill>
                  <a:srgbClr val="FFFF00"/>
                </a:solidFill>
              </a:rPr>
              <a:t> </a:t>
            </a:r>
            <a:endParaRPr lang="pt-PT" sz="2800" dirty="0">
              <a:solidFill>
                <a:srgbClr val="FFFF00"/>
              </a:solidFill>
            </a:endParaRPr>
          </a:p>
        </p:txBody>
      </p:sp>
      <p:sp>
        <p:nvSpPr>
          <p:cNvPr id="23" name="TextBox 22"/>
          <p:cNvSpPr txBox="1"/>
          <p:nvPr/>
        </p:nvSpPr>
        <p:spPr>
          <a:xfrm>
            <a:off x="15913968" y="12385676"/>
            <a:ext cx="11509273" cy="1892826"/>
          </a:xfrm>
          <a:prstGeom prst="rect">
            <a:avLst/>
          </a:prstGeom>
          <a:noFill/>
        </p:spPr>
        <p:txBody>
          <a:bodyPr wrap="square" lIns="411480" tIns="205740" rIns="411480" bIns="205740" rtlCol="0">
            <a:spAutoFit/>
          </a:bodyPr>
          <a:lstStyle/>
          <a:p>
            <a:pPr algn="just"/>
            <a:r>
              <a:rPr lang="en-US" sz="3200" dirty="0" smtClean="0">
                <a:solidFill>
                  <a:schemeClr val="bg1"/>
                </a:solidFill>
              </a:rPr>
              <a:t>Figure 1 – Distribution  to “damage of the spinal column?” </a:t>
            </a:r>
          </a:p>
          <a:p>
            <a:pPr algn="just"/>
            <a:r>
              <a:rPr lang="en-US" sz="3200" dirty="0" smtClean="0">
                <a:solidFill>
                  <a:schemeClr val="bg1"/>
                </a:solidFill>
              </a:rPr>
              <a:t>                   regarding the dimensions of STAI and DASS scales </a:t>
            </a:r>
            <a:endParaRPr lang="pt-PT" sz="3200" dirty="0" smtClean="0">
              <a:solidFill>
                <a:schemeClr val="bg1"/>
              </a:solidFill>
            </a:endParaRPr>
          </a:p>
          <a:p>
            <a:pPr algn="just"/>
            <a:endParaRPr lang="pt-PT" sz="3200" dirty="0">
              <a:solidFill>
                <a:schemeClr val="bg1"/>
              </a:solidFill>
            </a:endParaRPr>
          </a:p>
        </p:txBody>
      </p:sp>
      <p:sp>
        <p:nvSpPr>
          <p:cNvPr id="24" name="TextBox 23"/>
          <p:cNvSpPr txBox="1"/>
          <p:nvPr/>
        </p:nvSpPr>
        <p:spPr>
          <a:xfrm>
            <a:off x="15649650" y="21539997"/>
            <a:ext cx="13153950" cy="1892826"/>
          </a:xfrm>
          <a:prstGeom prst="rect">
            <a:avLst/>
          </a:prstGeom>
          <a:noFill/>
        </p:spPr>
        <p:txBody>
          <a:bodyPr wrap="square" lIns="411480" tIns="205740" rIns="411480" bIns="205740" rtlCol="0">
            <a:spAutoFit/>
          </a:bodyPr>
          <a:lstStyle/>
          <a:p>
            <a:pPr marL="1905000" indent="-1905000"/>
            <a:r>
              <a:rPr lang="en-US" sz="3200" dirty="0" smtClean="0">
                <a:solidFill>
                  <a:schemeClr val="bg1"/>
                </a:solidFill>
                <a:latin typeface="Calibri" pitchFamily="34" charset="0"/>
                <a:cs typeface="Calibri" pitchFamily="34" charset="0"/>
              </a:rPr>
              <a:t>Figure 2 – Distribution to “ Is it usual to suffer from muscle    soreness?”         </a:t>
            </a:r>
          </a:p>
          <a:p>
            <a:pPr algn="just"/>
            <a:r>
              <a:rPr lang="en-US" sz="3200" dirty="0" smtClean="0">
                <a:solidFill>
                  <a:schemeClr val="bg1"/>
                </a:solidFill>
                <a:latin typeface="Calibri" pitchFamily="34" charset="0"/>
                <a:cs typeface="Calibri" pitchFamily="34" charset="0"/>
              </a:rPr>
              <a:t>                   regarding the dimensions of STAI and DASS scales </a:t>
            </a:r>
            <a:endParaRPr lang="pt-PT" sz="3200" dirty="0" smtClean="0">
              <a:solidFill>
                <a:schemeClr val="bg1"/>
              </a:solidFill>
              <a:latin typeface="Calibri" pitchFamily="34" charset="0"/>
              <a:cs typeface="Calibri" pitchFamily="34" charset="0"/>
            </a:endParaRPr>
          </a:p>
          <a:p>
            <a:endParaRPr lang="pt-PT" sz="3200" dirty="0">
              <a:solidFill>
                <a:schemeClr val="bg1"/>
              </a:solidFill>
              <a:latin typeface="Calibri" pitchFamily="34" charset="0"/>
              <a:cs typeface="Calibri" pitchFamily="34" charset="0"/>
            </a:endParaRPr>
          </a:p>
        </p:txBody>
      </p:sp>
      <p:sp>
        <p:nvSpPr>
          <p:cNvPr id="25" name="TextBox 24"/>
          <p:cNvSpPr txBox="1"/>
          <p:nvPr/>
        </p:nvSpPr>
        <p:spPr>
          <a:xfrm>
            <a:off x="16116312" y="28441646"/>
            <a:ext cx="11901571" cy="1400383"/>
          </a:xfrm>
          <a:prstGeom prst="rect">
            <a:avLst/>
          </a:prstGeom>
          <a:noFill/>
        </p:spPr>
        <p:txBody>
          <a:bodyPr wrap="square" lIns="411480" tIns="205740" rIns="411480" bIns="205740" rtlCol="0">
            <a:spAutoFit/>
          </a:bodyPr>
          <a:lstStyle/>
          <a:p>
            <a:pPr algn="just"/>
            <a:r>
              <a:rPr lang="en-US" sz="3200" dirty="0" smtClean="0">
                <a:solidFill>
                  <a:schemeClr val="bg1"/>
                </a:solidFill>
                <a:latin typeface="Calibri" pitchFamily="34" charset="0"/>
                <a:cs typeface="Calibri" pitchFamily="34" charset="0"/>
              </a:rPr>
              <a:t>Figure 3 - Practice of physical exercise for both genders</a:t>
            </a:r>
            <a:endParaRPr lang="pt-PT" sz="3200" dirty="0" smtClean="0">
              <a:solidFill>
                <a:schemeClr val="bg1"/>
              </a:solidFill>
              <a:latin typeface="Calibri" pitchFamily="34" charset="0"/>
              <a:cs typeface="Calibri" pitchFamily="34" charset="0"/>
            </a:endParaRPr>
          </a:p>
          <a:p>
            <a:pPr algn="just"/>
            <a:endParaRPr lang="pt-PT" sz="3200" dirty="0">
              <a:solidFill>
                <a:schemeClr val="bg1"/>
              </a:solidFill>
              <a:latin typeface="Calibri" pitchFamily="34" charset="0"/>
              <a:cs typeface="Calibri" pitchFamily="34" charset="0"/>
            </a:endParaRPr>
          </a:p>
        </p:txBody>
      </p:sp>
      <p:graphicFrame>
        <p:nvGraphicFramePr>
          <p:cNvPr id="28" name="Chart 27"/>
          <p:cNvGraphicFramePr/>
          <p:nvPr/>
        </p:nvGraphicFramePr>
        <p:xfrm>
          <a:off x="16202037" y="23627967"/>
          <a:ext cx="9301228" cy="4725624"/>
        </p:xfrm>
        <a:graphic>
          <a:graphicData uri="http://schemas.openxmlformats.org/drawingml/2006/chart">
            <c:chart xmlns:c="http://schemas.openxmlformats.org/drawingml/2006/chart" xmlns:r="http://schemas.openxmlformats.org/officeDocument/2006/relationships" r:id="rId6"/>
          </a:graphicData>
        </a:graphic>
      </p:graphicFrame>
      <p:sp>
        <p:nvSpPr>
          <p:cNvPr id="29" name="TextBox 28"/>
          <p:cNvSpPr txBox="1"/>
          <p:nvPr/>
        </p:nvSpPr>
        <p:spPr>
          <a:xfrm>
            <a:off x="15301918" y="11476366"/>
            <a:ext cx="13357466" cy="1246495"/>
          </a:xfrm>
          <a:prstGeom prst="rect">
            <a:avLst/>
          </a:prstGeom>
          <a:noFill/>
        </p:spPr>
        <p:txBody>
          <a:bodyPr wrap="square" lIns="411480" tIns="205740" rIns="411480" bIns="205740" rtlCol="0">
            <a:spAutoFit/>
          </a:bodyPr>
          <a:lstStyle/>
          <a:p>
            <a:r>
              <a:rPr lang="pt-PT" sz="2700" dirty="0" smtClean="0">
                <a:solidFill>
                  <a:srgbClr val="FFC000"/>
                </a:solidFill>
              </a:rPr>
              <a:t>Note: SAS (STAI-</a:t>
            </a:r>
            <a:r>
              <a:rPr lang="en-US" sz="2700" dirty="0" smtClean="0">
                <a:solidFill>
                  <a:srgbClr val="FFC000"/>
                </a:solidFill>
              </a:rPr>
              <a:t> Anxiety State </a:t>
            </a:r>
            <a:r>
              <a:rPr lang="pt-PT" sz="2700" dirty="0" smtClean="0">
                <a:solidFill>
                  <a:srgbClr val="FFC000"/>
                </a:solidFill>
              </a:rPr>
              <a:t>), ST (STAI-</a:t>
            </a:r>
            <a:r>
              <a:rPr lang="en-US" sz="2700" dirty="0" smtClean="0">
                <a:solidFill>
                  <a:srgbClr val="FFC000"/>
                </a:solidFill>
              </a:rPr>
              <a:t> Trait </a:t>
            </a:r>
            <a:r>
              <a:rPr lang="pt-PT" sz="2700" dirty="0" smtClean="0">
                <a:solidFill>
                  <a:srgbClr val="FFC000"/>
                </a:solidFill>
              </a:rPr>
              <a:t>), DA (DASS-</a:t>
            </a:r>
            <a:r>
              <a:rPr lang="en-US" sz="2700" dirty="0" smtClean="0">
                <a:solidFill>
                  <a:srgbClr val="FFC000"/>
                </a:solidFill>
              </a:rPr>
              <a:t> Anxiety</a:t>
            </a:r>
            <a:r>
              <a:rPr lang="pt-PT" sz="2700" dirty="0" smtClean="0">
                <a:solidFill>
                  <a:srgbClr val="FFC000"/>
                </a:solidFill>
              </a:rPr>
              <a:t>) </a:t>
            </a:r>
            <a:r>
              <a:rPr lang="pt-PT" sz="2700" dirty="0" err="1" smtClean="0">
                <a:solidFill>
                  <a:srgbClr val="FFC000"/>
                </a:solidFill>
              </a:rPr>
              <a:t>and</a:t>
            </a:r>
            <a:r>
              <a:rPr lang="pt-PT" sz="2700" dirty="0" smtClean="0">
                <a:solidFill>
                  <a:srgbClr val="FFC000"/>
                </a:solidFill>
              </a:rPr>
              <a:t> DS (DASS-Stress) </a:t>
            </a:r>
          </a:p>
          <a:p>
            <a:endParaRPr lang="pt-PT" sz="2700" dirty="0">
              <a:solidFill>
                <a:srgbClr val="FFC000"/>
              </a:solidFill>
            </a:endParaRPr>
          </a:p>
        </p:txBody>
      </p:sp>
      <p:sp>
        <p:nvSpPr>
          <p:cNvPr id="30" name="TextBox 29"/>
          <p:cNvSpPr txBox="1"/>
          <p:nvPr/>
        </p:nvSpPr>
        <p:spPr>
          <a:xfrm>
            <a:off x="15301918" y="20631427"/>
            <a:ext cx="13285458" cy="1246495"/>
          </a:xfrm>
          <a:prstGeom prst="rect">
            <a:avLst/>
          </a:prstGeom>
          <a:noFill/>
        </p:spPr>
        <p:txBody>
          <a:bodyPr wrap="square" lIns="411480" tIns="205740" rIns="411480" bIns="205740" rtlCol="0">
            <a:spAutoFit/>
          </a:bodyPr>
          <a:lstStyle/>
          <a:p>
            <a:r>
              <a:rPr lang="pt-PT" sz="2700" dirty="0" smtClean="0">
                <a:solidFill>
                  <a:srgbClr val="FFC000"/>
                </a:solidFill>
              </a:rPr>
              <a:t>Note: SAS (STAI-</a:t>
            </a:r>
            <a:r>
              <a:rPr lang="en-US" sz="2700" dirty="0" smtClean="0">
                <a:solidFill>
                  <a:srgbClr val="FFC000"/>
                </a:solidFill>
              </a:rPr>
              <a:t> Anxiety State </a:t>
            </a:r>
            <a:r>
              <a:rPr lang="pt-PT" sz="2700" dirty="0" smtClean="0">
                <a:solidFill>
                  <a:srgbClr val="FFC000"/>
                </a:solidFill>
              </a:rPr>
              <a:t>), ST (STAI-</a:t>
            </a:r>
            <a:r>
              <a:rPr lang="en-US" sz="2700" dirty="0" smtClean="0">
                <a:solidFill>
                  <a:srgbClr val="FFC000"/>
                </a:solidFill>
              </a:rPr>
              <a:t> Trait </a:t>
            </a:r>
            <a:r>
              <a:rPr lang="pt-PT" sz="2700" dirty="0" smtClean="0">
                <a:solidFill>
                  <a:srgbClr val="FFC000"/>
                </a:solidFill>
              </a:rPr>
              <a:t>), DA (DASS-</a:t>
            </a:r>
            <a:r>
              <a:rPr lang="en-US" sz="2700" dirty="0" smtClean="0">
                <a:solidFill>
                  <a:srgbClr val="FFC000"/>
                </a:solidFill>
              </a:rPr>
              <a:t> Anxiety</a:t>
            </a:r>
            <a:r>
              <a:rPr lang="pt-PT" sz="2700" dirty="0" smtClean="0">
                <a:solidFill>
                  <a:srgbClr val="FFC000"/>
                </a:solidFill>
              </a:rPr>
              <a:t>) </a:t>
            </a:r>
            <a:r>
              <a:rPr lang="pt-PT" sz="2700" dirty="0" err="1" smtClean="0">
                <a:solidFill>
                  <a:srgbClr val="FFC000"/>
                </a:solidFill>
              </a:rPr>
              <a:t>and</a:t>
            </a:r>
            <a:r>
              <a:rPr lang="pt-PT" sz="2700" dirty="0" smtClean="0">
                <a:solidFill>
                  <a:srgbClr val="FFC000"/>
                </a:solidFill>
              </a:rPr>
              <a:t> DS (DASS-Stress) </a:t>
            </a:r>
          </a:p>
          <a:p>
            <a:endParaRPr lang="pt-PT" sz="2700" dirty="0">
              <a:solidFill>
                <a:srgbClr val="FFC000"/>
              </a:solidFill>
            </a:endParaRPr>
          </a:p>
        </p:txBody>
      </p:sp>
    </p:spTree>
    <p:extLst>
      <p:ext uri="{BB962C8B-B14F-4D97-AF65-F5344CB8AC3E}">
        <p14:creationId xmlns:p14="http://schemas.microsoft.com/office/powerpoint/2010/main" val="3645164572"/>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4469</TotalTime>
  <Words>391</Words>
  <Application>Microsoft Macintosh PowerPoint</Application>
  <PresentationFormat>Custom</PresentationFormat>
  <Paragraphs>78</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Tema do Office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dc:creator>Windows User</dc:creator>
  <cp:lastModifiedBy>Jorge Gonçalves</cp:lastModifiedBy>
  <cp:revision>145</cp:revision>
  <dcterms:created xsi:type="dcterms:W3CDTF">2010-10-02T23:06:12Z</dcterms:created>
  <dcterms:modified xsi:type="dcterms:W3CDTF">2012-02-22T23:28:32Z</dcterms:modified>
</cp:coreProperties>
</file>